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465" r:id="rId3"/>
    <p:sldId id="947" r:id="rId5"/>
    <p:sldId id="700" r:id="rId6"/>
    <p:sldId id="692" r:id="rId7"/>
    <p:sldId id="973" r:id="rId8"/>
    <p:sldId id="974" r:id="rId9"/>
    <p:sldId id="975" r:id="rId10"/>
    <p:sldId id="976" r:id="rId11"/>
    <p:sldId id="977" r:id="rId12"/>
    <p:sldId id="978" r:id="rId13"/>
    <p:sldId id="979" r:id="rId14"/>
    <p:sldId id="980" r:id="rId15"/>
    <p:sldId id="981" r:id="rId16"/>
    <p:sldId id="982" r:id="rId17"/>
    <p:sldId id="983" r:id="rId18"/>
    <p:sldId id="984" r:id="rId19"/>
    <p:sldId id="992" r:id="rId20"/>
    <p:sldId id="985" r:id="rId21"/>
    <p:sldId id="986" r:id="rId22"/>
    <p:sldId id="987" r:id="rId23"/>
    <p:sldId id="988" r:id="rId24"/>
    <p:sldId id="989" r:id="rId25"/>
    <p:sldId id="990" r:id="rId26"/>
    <p:sldId id="991" r:id="rId27"/>
    <p:sldId id="720" r:id="rId28"/>
    <p:sldId id="295" r:id="rId29"/>
  </p:sldIdLst>
  <p:sldSz cx="24384000" cy="13716000"/>
  <p:notesSz cx="6858000" cy="9144000"/>
  <p:custDataLst>
    <p:tags r:id="rId35"/>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4780" userDrawn="1">
          <p15:clr>
            <a:srgbClr val="A4A3A4"/>
          </p15:clr>
        </p15:guide>
        <p15:guide id="2" pos="75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000" name="李学军_fiQfYzUF" initials="authorId_485605460" lastIdx="0" clrIdx="0"/>
  <p:cmAuthor id="2" name="作者" initials="A" lastIdx="0" clrIdx="1"/>
  <p:cmAuthor id="1" name="liu dongxue" initials="l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06E"/>
    <a:srgbClr val="535353"/>
    <a:srgbClr val="633983"/>
    <a:srgbClr val="FFFFFF"/>
    <a:srgbClr val="7E3A91"/>
    <a:srgbClr val="783887"/>
    <a:srgbClr val="7738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3"/>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3"/>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1"/>
    <p:restoredTop sz="94718"/>
  </p:normalViewPr>
  <p:slideViewPr>
    <p:cSldViewPr snapToObjects="1" showGuides="1">
      <p:cViewPr>
        <p:scale>
          <a:sx n="42" d="100"/>
          <a:sy n="42" d="100"/>
        </p:scale>
        <p:origin x="1632" y="888"/>
      </p:cViewPr>
      <p:guideLst>
        <p:guide orient="horz" pos="4780"/>
        <p:guide pos="756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7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sym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sym typeface="微软雅黑" panose="020B0503020204020204" charset="-122"/>
              </a:rPr>
            </a:fld>
            <a:endParaRPr lang="zh-CN" altLang="en-US">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p:txBody>
      </p:sp>
      <p:sp>
        <p:nvSpPr>
          <p:cNvPr id="113" name="Shape 11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357984-FA77-460E-8204-A568D7213E1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357984-FA77-460E-8204-A568D7213E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9.png"/><Relationship Id="rId3" Type="http://schemas.openxmlformats.org/officeDocument/2006/relationships/tags" Target="../tags/tag1.xm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4"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lvl1pPr>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lvl1pPr>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8964" y="730250"/>
            <a:ext cx="21033056" cy="2651126"/>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678964" y="3362326"/>
            <a:ext cx="10314989" cy="1647824"/>
          </a:xfrm>
        </p:spPr>
        <p:txBody>
          <a:bodyPr anchor="b"/>
          <a:lstStyle>
            <a:lvl1pPr marL="0" indent="0">
              <a:buNone/>
              <a:defRPr sz="4800" b="1"/>
            </a:lvl1pPr>
            <a:lvl2pPr marL="913765" indent="0">
              <a:buNone/>
              <a:defRPr sz="4000" b="1"/>
            </a:lvl2pPr>
            <a:lvl3pPr marL="1828165" indent="0">
              <a:buNone/>
              <a:defRPr sz="3600" b="1"/>
            </a:lvl3pPr>
            <a:lvl4pPr marL="2741930" indent="0">
              <a:buNone/>
              <a:defRPr sz="3200" b="1"/>
            </a:lvl4pPr>
            <a:lvl5pPr marL="3656330" indent="0">
              <a:buNone/>
              <a:defRPr sz="3200" b="1"/>
            </a:lvl5pPr>
            <a:lvl6pPr marL="4570095" indent="0">
              <a:buNone/>
              <a:defRPr sz="3200" b="1"/>
            </a:lvl6pPr>
            <a:lvl7pPr marL="5484495" indent="0">
              <a:buNone/>
              <a:defRPr sz="3200" b="1"/>
            </a:lvl7pPr>
            <a:lvl8pPr marL="6398260" indent="0">
              <a:buNone/>
              <a:defRPr sz="3200" b="1"/>
            </a:lvl8pPr>
            <a:lvl9pPr marL="7312660" indent="0">
              <a:buNone/>
              <a:defRPr sz="3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678964" y="5010150"/>
            <a:ext cx="10314989" cy="7369176"/>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12346249" y="3362326"/>
            <a:ext cx="10365771" cy="1647824"/>
          </a:xfrm>
        </p:spPr>
        <p:txBody>
          <a:bodyPr anchor="b"/>
          <a:lstStyle>
            <a:lvl1pPr marL="0" indent="0">
              <a:buNone/>
              <a:defRPr sz="4800" b="1"/>
            </a:lvl1pPr>
            <a:lvl2pPr marL="913765" indent="0">
              <a:buNone/>
              <a:defRPr sz="4000" b="1"/>
            </a:lvl2pPr>
            <a:lvl3pPr marL="1828165" indent="0">
              <a:buNone/>
              <a:defRPr sz="3600" b="1"/>
            </a:lvl3pPr>
            <a:lvl4pPr marL="2741930" indent="0">
              <a:buNone/>
              <a:defRPr sz="3200" b="1"/>
            </a:lvl4pPr>
            <a:lvl5pPr marL="3656330" indent="0">
              <a:buNone/>
              <a:defRPr sz="3200" b="1"/>
            </a:lvl5pPr>
            <a:lvl6pPr marL="4570095" indent="0">
              <a:buNone/>
              <a:defRPr sz="3200" b="1"/>
            </a:lvl6pPr>
            <a:lvl7pPr marL="5484495" indent="0">
              <a:buNone/>
              <a:defRPr sz="3200" b="1"/>
            </a:lvl7pPr>
            <a:lvl8pPr marL="6398260" indent="0">
              <a:buNone/>
              <a:defRPr sz="3200" b="1"/>
            </a:lvl8pPr>
            <a:lvl9pPr marL="7312660" indent="0">
              <a:buNone/>
              <a:defRPr sz="3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12346249" y="5010150"/>
            <a:ext cx="10365771" cy="7369176"/>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17" name="矩形 16"/>
          <p:cNvSpPr/>
          <p:nvPr userDrawn="1">
            <p:custDataLst>
              <p:tags r:id="rId3"/>
            </p:custDataLst>
          </p:nvPr>
        </p:nvSpPr>
        <p:spPr>
          <a:xfrm>
            <a:off x="-27300" y="-54592"/>
            <a:ext cx="24438596" cy="13770592"/>
          </a:xfrm>
          <a:prstGeom prst="rect">
            <a:avLst/>
          </a:prstGeom>
          <a:gradFill flip="none" rotWithShape="1">
            <a:gsLst>
              <a:gs pos="0">
                <a:srgbClr val="41ACC0">
                  <a:alpha val="92000"/>
                </a:srgbClr>
              </a:gs>
              <a:gs pos="61000">
                <a:srgbClr val="41ACC0">
                  <a:alpha val="66000"/>
                </a:srgbClr>
              </a:gs>
              <a:gs pos="100000">
                <a:srgbClr val="41ACC0">
                  <a:alpha val="32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latin typeface="+mn-ea"/>
              <a:sym typeface="微软雅黑" panose="020B0503020204020204" charset="-122"/>
            </a:endParaRPr>
          </a:p>
        </p:txBody>
      </p:sp>
      <p:sp>
        <p:nvSpPr>
          <p:cNvPr id="18" name="矩形 17"/>
          <p:cNvSpPr/>
          <p:nvPr userDrawn="1"/>
        </p:nvSpPr>
        <p:spPr>
          <a:xfrm>
            <a:off x="6238242" y="6454986"/>
            <a:ext cx="14401800" cy="1855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solidFill>
                <a:srgbClr val="41ACC0"/>
              </a:solidFill>
              <a:sym typeface="微软雅黑" panose="020B0503020204020204" charset="-122"/>
            </a:endParaRPr>
          </a:p>
        </p:txBody>
      </p:sp>
      <p:pic>
        <p:nvPicPr>
          <p:cNvPr id="23" name="图片 22" descr="10511689016790_.pic 拷贝"/>
          <p:cNvPicPr>
            <a:picLocks noChangeAspect="1"/>
          </p:cNvPicPr>
          <p:nvPr userDrawn="1"/>
        </p:nvPicPr>
        <p:blipFill>
          <a:blip r:embed="rId4"/>
          <a:stretch>
            <a:fillRect/>
          </a:stretch>
        </p:blipFill>
        <p:spPr>
          <a:xfrm>
            <a:off x="19596946" y="523242"/>
            <a:ext cx="4307840" cy="1708574"/>
          </a:xfrm>
          <a:prstGeom prst="rect">
            <a:avLst/>
          </a:prstGeom>
        </p:spPr>
      </p:pic>
      <p:sp>
        <p:nvSpPr>
          <p:cNvPr id="2" name="文本框 1"/>
          <p:cNvSpPr txBox="1"/>
          <p:nvPr userDrawn="1">
            <p:custDataLst>
              <p:tags r:id="rId5"/>
            </p:custDataLst>
          </p:nvPr>
        </p:nvSpPr>
        <p:spPr>
          <a:xfrm>
            <a:off x="6236968" y="4269318"/>
            <a:ext cx="11910060" cy="1814830"/>
          </a:xfrm>
          <a:prstGeom prst="rect">
            <a:avLst/>
          </a:prstGeom>
          <a:noFill/>
        </p:spPr>
        <p:txBody>
          <a:bodyPr wrap="square" rtlCol="0">
            <a:spAutoFit/>
            <a:scene3d>
              <a:camera prst="orthographicFront"/>
              <a:lightRig rig="threePt" dir="t"/>
            </a:scene3d>
          </a:bodyPr>
          <a:lstStyle/>
          <a:p>
            <a:pPr algn="ctr">
              <a:lnSpc>
                <a:spcPct val="100000"/>
              </a:lnSpc>
            </a:pPr>
            <a:r>
              <a:rPr lang="zh-CN" altLang="en-US" sz="56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rPr>
              <a:t>为中国数字化转型</a:t>
            </a:r>
            <a:endParaRPr lang="zh-CN" altLang="en-US" sz="56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endParaRPr>
          </a:p>
          <a:p>
            <a:pPr algn="ctr">
              <a:lnSpc>
                <a:spcPct val="100000"/>
              </a:lnSpc>
            </a:pPr>
            <a:r>
              <a:rPr lang="zh-CN" altLang="en-US" sz="56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rPr>
              <a:t>提供全生命周期质量保障</a:t>
            </a:r>
            <a:endParaRPr lang="zh-CN" altLang="en-US" sz="56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endParaRPr>
          </a:p>
        </p:txBody>
      </p:sp>
      <p:sp>
        <p:nvSpPr>
          <p:cNvPr id="3" name="文本框 2"/>
          <p:cNvSpPr txBox="1"/>
          <p:nvPr userDrawn="1">
            <p:custDataLst>
              <p:tags r:id="rId6"/>
            </p:custDataLst>
          </p:nvPr>
        </p:nvSpPr>
        <p:spPr>
          <a:xfrm>
            <a:off x="11994726" y="11151868"/>
            <a:ext cx="11910060" cy="1076325"/>
          </a:xfrm>
          <a:prstGeom prst="rect">
            <a:avLst/>
          </a:prstGeom>
          <a:noFill/>
        </p:spPr>
        <p:txBody>
          <a:bodyPr wrap="square" rtlCol="0">
            <a:spAutoFit/>
            <a:scene3d>
              <a:camera prst="orthographicFront"/>
              <a:lightRig rig="threePt" dir="t"/>
            </a:scene3d>
          </a:bodyPr>
          <a:lstStyle/>
          <a:p>
            <a:pPr algn="r">
              <a:lnSpc>
                <a:spcPct val="100000"/>
              </a:lnSpc>
            </a:pPr>
            <a:r>
              <a:rPr lang="zh-CN" altLang="en-US" sz="64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rPr>
              <a:t>谢谢！</a:t>
            </a:r>
            <a:endParaRPr lang="zh-CN" altLang="en-US" sz="6400" b="1" dirty="0">
              <a:solidFill>
                <a:schemeClr val="bg1"/>
              </a:solidFill>
              <a:effectLst>
                <a:outerShdw blurRad="38100" dist="25400" dir="5400000" algn="ctr" rotWithShape="0">
                  <a:srgbClr val="6E747A">
                    <a:alpha val="43000"/>
                    <a:alpha val="43000"/>
                  </a:srgbClr>
                </a:outerShdw>
              </a:effectLst>
              <a:latin typeface="微软雅黑" panose="020B0503020204020204" charset="-122"/>
              <a:ea typeface="微软雅黑" panose="020B0503020204020204" charset="-122"/>
              <a:cs typeface="+mn-ea"/>
              <a:sym typeface="+mn-lt"/>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ransition spd="med"/>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29" name="FIT2CLOUD飞致云 logo 蓝色 无空白.png" descr="FIT2CLOUD飞致云 logo 蓝色 无空白.png"/>
          <p:cNvPicPr>
            <a:picLocks noChangeAspect="1"/>
          </p:cNvPicPr>
          <p:nvPr/>
        </p:nvPicPr>
        <p:blipFill>
          <a:blip r:embed="rId2"/>
          <a:stretch>
            <a:fillRect/>
          </a:stretch>
        </p:blipFill>
        <p:spPr>
          <a:xfrm>
            <a:off x="18239512" y="1026458"/>
            <a:ext cx="5461001" cy="566744"/>
          </a:xfrm>
          <a:prstGeom prst="rect">
            <a:avLst/>
          </a:prstGeom>
          <a:ln w="12700">
            <a:miter lim="400000"/>
            <a:headEnd/>
            <a:tailEnd/>
          </a:ln>
        </p:spPr>
      </p:pic>
      <p:sp>
        <p:nvSpPr>
          <p:cNvPr id="30" name="幻灯片编号"/>
          <p:cNvSpPr txBox="1">
            <a:spLocks noGrp="1"/>
          </p:cNvSpPr>
          <p:nvPr>
            <p:ph type="sldNum" sz="quarter" idx="2"/>
          </p:nvPr>
        </p:nvSpPr>
        <p:spPr>
          <a:xfrm>
            <a:off x="911583" y="12682568"/>
            <a:ext cx="551003" cy="564361"/>
          </a:xfrm>
          <a:prstGeom prst="rect">
            <a:avLst/>
          </a:prstGeom>
        </p:spPr>
        <p:txBody>
          <a:bodyPr/>
          <a:lstStyle>
            <a:lvl1pPr>
              <a:defRPr sz="2800"/>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37" name="MeterSphere-辅助图形-紫色.png" descr="MeterSphere-辅助图形-紫色.png"/>
          <p:cNvPicPr>
            <a:picLocks noChangeAspect="1"/>
          </p:cNvPicPr>
          <p:nvPr/>
        </p:nvPicPr>
        <p:blipFill>
          <a:blip r:embed="rId2"/>
          <a:stretch>
            <a:fillRect/>
          </a:stretch>
        </p:blipFill>
        <p:spPr>
          <a:xfrm>
            <a:off x="22261157" y="231461"/>
            <a:ext cx="1134422" cy="1310197"/>
          </a:xfrm>
          <a:prstGeom prst="rect">
            <a:avLst/>
          </a:prstGeom>
          <a:ln w="12700">
            <a:miter lim="400000"/>
            <a:headEnd/>
            <a:tailEnd/>
          </a:ln>
        </p:spPr>
      </p:pic>
      <p:sp>
        <p:nvSpPr>
          <p:cNvPr id="3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7" name="矩形"/>
          <p:cNvSpPr/>
          <p:nvPr userDrawn="1"/>
        </p:nvSpPr>
        <p:spPr>
          <a:xfrm>
            <a:off x="-21273" y="-19202"/>
            <a:ext cx="5106620" cy="258797"/>
          </a:xfrm>
          <a:prstGeom prst="rect">
            <a:avLst/>
          </a:prstGeom>
          <a:solidFill>
            <a:srgbClr val="783887">
              <a:alpha val="80000"/>
            </a:srgbClr>
          </a:solidFill>
          <a:ln w="12700">
            <a:miter lim="400000"/>
          </a:ln>
        </p:spPr>
        <p:txBody>
          <a:bodyPr lIns="45719" rIns="45719" anchor="ctr"/>
          <a:p>
            <a:pPr defTabSz="914400">
              <a:defRPr sz="2400">
                <a:solidFill>
                  <a:srgbClr val="FFFFFF"/>
                </a:solidFill>
                <a:latin typeface="Calibri" panose="020F0502020204030204"/>
                <a:ea typeface="Calibri" panose="020F0502020204030204"/>
                <a:cs typeface="Calibri" panose="020F0502020204030204"/>
                <a:sym typeface="Calibri" panose="020F0502020204030204"/>
              </a:defRPr>
            </a:pPr>
            <a:endParaRPr sz="3200"/>
          </a:p>
        </p:txBody>
      </p:sp>
      <p:pic>
        <p:nvPicPr>
          <p:cNvPr id="29" name="FIT2CLOUD飞致云 logo 蓝色 无空白.png" descr="FIT2CLOUD飞致云 logo 蓝色 无空白.png"/>
          <p:cNvPicPr>
            <a:picLocks noChangeAspect="1"/>
          </p:cNvPicPr>
          <p:nvPr userDrawn="1"/>
        </p:nvPicPr>
        <p:blipFill>
          <a:blip r:embed="rId2"/>
          <a:stretch>
            <a:fillRect/>
          </a:stretch>
        </p:blipFill>
        <p:spPr>
          <a:xfrm>
            <a:off x="18455412" y="378123"/>
            <a:ext cx="5461001" cy="566744"/>
          </a:xfrm>
          <a:prstGeom prst="rect">
            <a:avLst/>
          </a:prstGeom>
          <a:ln w="12700">
            <a:miter lim="400000"/>
            <a:headEnd/>
            <a:tailEnd/>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61" name="【PPT 封面】MeterSphere-1920X1080.jpg" descr="【PPT 封面】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62" name="2@2x.png" descr="2@2x.png"/>
          <p:cNvPicPr>
            <a:picLocks noChangeAspect="1"/>
          </p:cNvPicPr>
          <p:nvPr/>
        </p:nvPicPr>
        <p:blipFill>
          <a:blip r:embed="rId3"/>
          <a:stretch>
            <a:fillRect/>
          </a:stretch>
        </p:blipFill>
        <p:spPr>
          <a:xfrm>
            <a:off x="1275397" y="1029012"/>
            <a:ext cx="5033353" cy="525461"/>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1_封面">
    <p:spTree>
      <p:nvGrpSpPr>
        <p:cNvPr id="1" name=""/>
        <p:cNvGrpSpPr/>
        <p:nvPr/>
      </p:nvGrpSpPr>
      <p:grpSpPr>
        <a:xfrm>
          <a:off x="0" y="0"/>
          <a:ext cx="0" cy="0"/>
          <a:chOff x="0" y="0"/>
          <a:chExt cx="0" cy="0"/>
        </a:xfrm>
      </p:grpSpPr>
      <p:pic>
        <p:nvPicPr>
          <p:cNvPr id="61" name="2@2x.png" descr="2@2x.png"/>
          <p:cNvPicPr>
            <a:picLocks noChangeAspect="1"/>
          </p:cNvPicPr>
          <p:nvPr userDrawn="1"/>
        </p:nvPicPr>
        <p:blipFill>
          <a:blip r:embed="rId2"/>
          <a:stretch>
            <a:fillRect/>
          </a:stretch>
        </p:blipFill>
        <p:spPr>
          <a:xfrm>
            <a:off x="1275397" y="1029012"/>
            <a:ext cx="5033353" cy="525461"/>
          </a:xfrm>
          <a:prstGeom prst="rect">
            <a:avLst/>
          </a:prstGeom>
          <a:ln w="12700">
            <a:miter lim="400000"/>
            <a:headEnd/>
            <a:tailEnd/>
          </a:ln>
        </p:spPr>
      </p:pic>
      <p:pic>
        <p:nvPicPr>
          <p:cNvPr id="62" name="【PPT封面】MeterSphere 2023（无文字）-1920X1080.jpg" descr="【PPT封面】MeterSphere 2023（无文字）-1920X1080.jpg"/>
          <p:cNvPicPr>
            <a:picLocks noChangeAspect="1"/>
          </p:cNvPicPr>
          <p:nvPr userDrawn="1"/>
        </p:nvPicPr>
        <p:blipFill>
          <a:blip r:embed="rId3"/>
          <a:stretch>
            <a:fillRect/>
          </a:stretch>
        </p:blipFill>
        <p:spPr>
          <a:xfrm>
            <a:off x="0" y="0"/>
            <a:ext cx="24384000" cy="13716000"/>
          </a:xfrm>
          <a:prstGeom prst="rect">
            <a:avLst/>
          </a:prstGeom>
          <a:ln w="12700">
            <a:miter lim="400000"/>
            <a:headEnd/>
            <a:tailEnd/>
          </a:ln>
        </p:spPr>
      </p:pic>
      <p:sp>
        <p:nvSpPr>
          <p:cNvPr id="63" name="幻灯片编号"/>
          <p:cNvSpPr txBox="1"/>
          <p:nvPr>
            <p:ph type="sldNum" sz="quarter" idx="2"/>
          </p:nvPr>
        </p:nvSpPr>
        <p:spPr>
          <a:prstGeom prst="rect">
            <a:avLst/>
          </a:prstGeom>
        </p:spPr>
        <p:txBody>
          <a:bodyPr/>
          <a:lstStyle/>
          <a:p>
            <a:fld id="{86CB4B4D-7CA3-9044-876B-883B54F8677D}" type="slidenum">
              <a:rPr/>
            </a:fld>
            <a:endParaRPr/>
          </a:p>
        </p:txBody>
      </p:sp>
      <p:pic>
        <p:nvPicPr>
          <p:cNvPr id="2" name="2@2x.png" descr="2@2x.png"/>
          <p:cNvPicPr>
            <a:picLocks noChangeAspect="1"/>
          </p:cNvPicPr>
          <p:nvPr userDrawn="1"/>
        </p:nvPicPr>
        <p:blipFill>
          <a:blip r:embed="rId2"/>
          <a:stretch>
            <a:fillRect/>
          </a:stretch>
        </p:blipFill>
        <p:spPr>
          <a:xfrm>
            <a:off x="1402397" y="1156012"/>
            <a:ext cx="5033353" cy="525461"/>
          </a:xfrm>
          <a:prstGeom prst="rect">
            <a:avLst/>
          </a:prstGeom>
          <a:ln w="12700">
            <a:miter lim="400000"/>
            <a:headEnd/>
            <a:tailEnd/>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690"/>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4"/>
          <a:stretch>
            <a:fillRect/>
          </a:stretch>
        </p:blipFill>
        <p:spPr>
          <a:xfrm>
            <a:off x="18227447" y="762000"/>
            <a:ext cx="5461001" cy="566743"/>
          </a:xfrm>
          <a:prstGeom prst="rect">
            <a:avLst/>
          </a:prstGeom>
          <a:ln w="12700">
            <a:miter lim="400000"/>
            <a:headEnd/>
            <a:tailEnd/>
          </a:ln>
        </p:spPr>
      </p:pic>
      <p:sp>
        <p:nvSpPr>
          <p:cNvPr id="3"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16.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2" Type="http://schemas.openxmlformats.org/officeDocument/2006/relationships/slideLayout" Target="../slideLayouts/slideLayout2.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image" Target="../media/image67.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tags" Target="../tags/tag52.xml"/><Relationship Id="rId4" Type="http://schemas.openxmlformats.org/officeDocument/2006/relationships/image" Target="../media/image76.png"/><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1" Type="http://schemas.openxmlformats.org/officeDocument/2006/relationships/slideLayout" Target="../slideLayouts/slideLayout10.xml"/><Relationship Id="rId10" Type="http://schemas.openxmlformats.org/officeDocument/2006/relationships/tags" Target="../tags/tag1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image" Target="../media/image84.png"/><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tags" Target="../tags/tag59.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tags" Target="../tags/tag63.xml"/><Relationship Id="rId2" Type="http://schemas.openxmlformats.org/officeDocument/2006/relationships/image" Target="../media/image85.png"/><Relationship Id="rId1" Type="http://schemas.openxmlformats.org/officeDocument/2006/relationships/tags" Target="../tags/tag62.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image" Target="../media/image94.png"/><Relationship Id="rId1" Type="http://schemas.openxmlformats.org/officeDocument/2006/relationships/image" Target="../media/image9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0.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9.xml"/><Relationship Id="rId2" Type="http://schemas.openxmlformats.org/officeDocument/2006/relationships/image" Target="../media/image96.png"/><Relationship Id="rId1" Type="http://schemas.openxmlformats.org/officeDocument/2006/relationships/image" Target="../media/image9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0" Type="http://schemas.openxmlformats.org/officeDocument/2006/relationships/notesSlide" Target="../notesSlides/notesSlide3.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10.png"/><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2" Type="http://schemas.openxmlformats.org/officeDocument/2006/relationships/notesSlide" Target="../notesSlides/notesSlide5.xml"/><Relationship Id="rId51" Type="http://schemas.openxmlformats.org/officeDocument/2006/relationships/slideLayout" Target="../slideLayouts/slideLayout2.xml"/><Relationship Id="rId50" Type="http://schemas.openxmlformats.org/officeDocument/2006/relationships/tags" Target="../tags/tag32.xml"/><Relationship Id="rId5" Type="http://schemas.openxmlformats.org/officeDocument/2006/relationships/image" Target="../media/image18.png"/><Relationship Id="rId49" Type="http://schemas.openxmlformats.org/officeDocument/2006/relationships/tags" Target="../tags/tag31.xml"/><Relationship Id="rId48" Type="http://schemas.openxmlformats.org/officeDocument/2006/relationships/image" Target="../media/image61.tiff"/><Relationship Id="rId47" Type="http://schemas.openxmlformats.org/officeDocument/2006/relationships/image" Target="../media/image60.tiff"/><Relationship Id="rId46" Type="http://schemas.openxmlformats.org/officeDocument/2006/relationships/image" Target="../media/image59.tiff"/><Relationship Id="rId45" Type="http://schemas.openxmlformats.org/officeDocument/2006/relationships/image" Target="../media/image58.tiff"/><Relationship Id="rId44" Type="http://schemas.openxmlformats.org/officeDocument/2006/relationships/image" Target="../media/image57.tiff"/><Relationship Id="rId43" Type="http://schemas.openxmlformats.org/officeDocument/2006/relationships/image" Target="../media/image56.png"/><Relationship Id="rId42" Type="http://schemas.openxmlformats.org/officeDocument/2006/relationships/image" Target="../media/image55.tiff"/><Relationship Id="rId41" Type="http://schemas.openxmlformats.org/officeDocument/2006/relationships/image" Target="../media/image54.tiff"/><Relationship Id="rId40" Type="http://schemas.openxmlformats.org/officeDocument/2006/relationships/image" Target="../media/image53.tiff"/><Relationship Id="rId4" Type="http://schemas.openxmlformats.org/officeDocument/2006/relationships/image" Target="../media/image17.png"/><Relationship Id="rId39" Type="http://schemas.openxmlformats.org/officeDocument/2006/relationships/image" Target="../media/image52.tiff"/><Relationship Id="rId38" Type="http://schemas.openxmlformats.org/officeDocument/2006/relationships/image" Target="../media/image51.tiff"/><Relationship Id="rId37" Type="http://schemas.openxmlformats.org/officeDocument/2006/relationships/image" Target="../media/image50.tiff"/><Relationship Id="rId36" Type="http://schemas.openxmlformats.org/officeDocument/2006/relationships/image" Target="../media/image49.tiff"/><Relationship Id="rId35" Type="http://schemas.openxmlformats.org/officeDocument/2006/relationships/image" Target="../media/image48.png"/><Relationship Id="rId34" Type="http://schemas.openxmlformats.org/officeDocument/2006/relationships/image" Target="../media/image47.png"/><Relationship Id="rId33" Type="http://schemas.openxmlformats.org/officeDocument/2006/relationships/image" Target="../media/image46.tiff"/><Relationship Id="rId32" Type="http://schemas.openxmlformats.org/officeDocument/2006/relationships/image" Target="../media/image45.png"/><Relationship Id="rId31" Type="http://schemas.openxmlformats.org/officeDocument/2006/relationships/image" Target="../media/image44.png"/><Relationship Id="rId30" Type="http://schemas.openxmlformats.org/officeDocument/2006/relationships/image" Target="../media/image43.png"/><Relationship Id="rId3" Type="http://schemas.openxmlformats.org/officeDocument/2006/relationships/image" Target="../media/image16.png"/><Relationship Id="rId29" Type="http://schemas.openxmlformats.org/officeDocument/2006/relationships/image" Target="../media/image42.png"/><Relationship Id="rId28" Type="http://schemas.openxmlformats.org/officeDocument/2006/relationships/image" Target="../media/image41.png"/><Relationship Id="rId27" Type="http://schemas.openxmlformats.org/officeDocument/2006/relationships/image" Target="../media/image40.png"/><Relationship Id="rId26" Type="http://schemas.openxmlformats.org/officeDocument/2006/relationships/image" Target="../media/image39.png"/><Relationship Id="rId25" Type="http://schemas.openxmlformats.org/officeDocument/2006/relationships/image" Target="../media/image38.png"/><Relationship Id="rId24" Type="http://schemas.openxmlformats.org/officeDocument/2006/relationships/image" Target="../media/image37.png"/><Relationship Id="rId23" Type="http://schemas.openxmlformats.org/officeDocument/2006/relationships/image" Target="../media/image36.png"/><Relationship Id="rId22" Type="http://schemas.openxmlformats.org/officeDocument/2006/relationships/image" Target="../media/image35.png"/><Relationship Id="rId21" Type="http://schemas.openxmlformats.org/officeDocument/2006/relationships/image" Target="../media/image34.png"/><Relationship Id="rId20" Type="http://schemas.openxmlformats.org/officeDocument/2006/relationships/image" Target="../media/image33.png"/><Relationship Id="rId2" Type="http://schemas.openxmlformats.org/officeDocument/2006/relationships/image" Target="../media/image15.png"/><Relationship Id="rId19" Type="http://schemas.openxmlformats.org/officeDocument/2006/relationships/image" Target="../media/image32.png"/><Relationship Id="rId18" Type="http://schemas.openxmlformats.org/officeDocument/2006/relationships/image" Target="../media/image31.png"/><Relationship Id="rId17" Type="http://schemas.openxmlformats.org/officeDocument/2006/relationships/image" Target="../media/image30.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tiff"/><Relationship Id="rId12"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5"/>
          <p:cNvSpPr txBox="1"/>
          <p:nvPr/>
        </p:nvSpPr>
        <p:spPr>
          <a:xfrm>
            <a:off x="9127628" y="9810954"/>
            <a:ext cx="6128744" cy="1843405"/>
          </a:xfrm>
          <a:prstGeom prst="rect">
            <a:avLst/>
          </a:prstGeom>
          <a:ln w="12700">
            <a:miter lim="400000"/>
          </a:ln>
        </p:spPr>
        <p:txBody>
          <a:bodyPr tIns="91439" bIns="91439">
            <a:spAutoFit/>
          </a:bodyPr>
          <a:lstStyle>
            <a:lvl1pPr defTabSz="1828800">
              <a:defRPr b="0">
                <a:solidFill>
                  <a:srgbClr val="FFFFFF"/>
                </a:solidFill>
                <a:latin typeface="Helvetica"/>
                <a:ea typeface="Helvetica"/>
                <a:cs typeface="Helvetica"/>
                <a:sym typeface="Helvetica"/>
              </a:defRPr>
            </a:lvl1pPr>
          </a:lstStyle>
          <a:p>
            <a:r>
              <a:rPr lang="en-US" altLang="zh-CN" sz="3600" b="1" dirty="0" err="1">
                <a:latin typeface="Times New Roman Bold" panose="02020603050405020304" charset="0"/>
                <a:ea typeface="微软雅黑" panose="020B0503020204020204" charset="-122"/>
                <a:cs typeface="Times New Roman Bold" panose="02020603050405020304" charset="0"/>
                <a:sym typeface="微软雅黑" panose="020B0503020204020204" charset="-122"/>
              </a:rPr>
              <a:t>MeterSphere</a:t>
            </a:r>
            <a:r>
              <a:rPr lang="zh-CN" altLang="en-US"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sz="3600" b="1" dirty="0">
                <a:latin typeface="黑体" panose="02010609060101010101" charset="-122"/>
                <a:ea typeface="黑体" panose="02010609060101010101" charset="-122"/>
                <a:cs typeface="微软雅黑" panose="020B0503020204020204" charset="-122"/>
                <a:sym typeface="微软雅黑" panose="020B0503020204020204" charset="-122"/>
              </a:rPr>
              <a:t>开源社区</a:t>
            </a:r>
            <a:endParaRPr lang="en-US" altLang="zh-CN" sz="36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endParaRPr lang="en-US" altLang="zh-CN" sz="36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r>
              <a:rPr lang="en-US" altLang="zh-CN"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2023</a:t>
            </a:r>
            <a:r>
              <a:rPr lang="zh-CN" altLang="en-US"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 年 </a:t>
            </a:r>
            <a:r>
              <a:rPr lang="en-US" altLang="zh-CN"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11 </a:t>
            </a:r>
            <a:r>
              <a:rPr lang="zh-CN" altLang="en-US" sz="3600" b="1" dirty="0">
                <a:latin typeface="微软雅黑" panose="020B0503020204020204" charset="-122"/>
                <a:ea typeface="微软雅黑" panose="020B0503020204020204" charset="-122"/>
                <a:cs typeface="微软雅黑" panose="020B0503020204020204" charset="-122"/>
                <a:sym typeface="微软雅黑" panose="020B0503020204020204" charset="-122"/>
              </a:rPr>
              <a:t>月</a:t>
            </a:r>
            <a:endParaRPr sz="36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一站式开源持续测试平台"/>
          <p:cNvSpPr txBox="1"/>
          <p:nvPr/>
        </p:nvSpPr>
        <p:spPr>
          <a:xfrm>
            <a:off x="8448040" y="5346065"/>
            <a:ext cx="14163040" cy="2342515"/>
          </a:xfrm>
          <a:prstGeom prst="rect">
            <a:avLst/>
          </a:prstGeom>
          <a:ln w="12700">
            <a:miter lim="400000"/>
          </a:ln>
        </p:spPr>
        <p:txBody>
          <a:bodyPr wrap="square" tIns="91439" bIns="91439">
            <a:noAutofit/>
          </a:bodyPr>
          <a:lstStyle>
            <a:lvl1pPr defTabSz="1828800">
              <a:defRPr sz="9000">
                <a:solidFill>
                  <a:srgbClr val="FFFFFF"/>
                </a:solidFill>
                <a:latin typeface="Helvetica"/>
                <a:ea typeface="Helvetica"/>
                <a:cs typeface="Helvetica"/>
                <a:sym typeface="Helvetica"/>
              </a:defRPr>
            </a:lvl1pPr>
          </a:lstStyle>
          <a:p>
            <a:pPr algn="l"/>
            <a:r>
              <a:rPr lang="zh-CN" altLang="en-US" sz="8800" dirty="0">
                <a:solidFill>
                  <a:srgbClr val="FFFFFF"/>
                </a:solidFill>
                <a:latin typeface="+mj-ea"/>
                <a:ea typeface="微软雅黑" panose="020B0503020204020204" charset="-122"/>
                <a:cs typeface="微软雅黑" panose="020B0503020204020204" charset="-122"/>
                <a:sym typeface="微软雅黑" panose="020B0503020204020204" charset="-122"/>
              </a:rPr>
              <a:t>接口测试工具介绍</a:t>
            </a:r>
            <a:endParaRPr lang="zh-CN" altLang="en-US" sz="8800" dirty="0">
              <a:solidFill>
                <a:srgbClr val="FFFFFF"/>
              </a:solidFill>
              <a:latin typeface="+mj-ea"/>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MeterSphere 的关键架构设计之二：团队协作及多租户模型"/>
          <p:cNvSpPr txBox="1"/>
          <p:nvPr/>
        </p:nvSpPr>
        <p:spPr>
          <a:xfrm>
            <a:off x="2" y="1499895"/>
            <a:ext cx="24383998" cy="1012190"/>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 关键能力设计二：能力一站式</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28" name="组合 55"/>
          <p:cNvGrpSpPr/>
          <p:nvPr/>
        </p:nvGrpSpPr>
        <p:grpSpPr>
          <a:xfrm>
            <a:off x="4634205" y="4213391"/>
            <a:ext cx="19587140" cy="8277548"/>
            <a:chOff x="0" y="0"/>
            <a:chExt cx="19587139" cy="8277547"/>
          </a:xfrm>
        </p:grpSpPr>
        <p:grpSp>
          <p:nvGrpSpPr>
            <p:cNvPr id="539" name="MeterSphere Jenkins 插件"/>
            <p:cNvGrpSpPr/>
            <p:nvPr/>
          </p:nvGrpSpPr>
          <p:grpSpPr>
            <a:xfrm>
              <a:off x="9712875" y="130398"/>
              <a:ext cx="4352257" cy="883069"/>
              <a:chOff x="0" y="0"/>
              <a:chExt cx="4352256" cy="883067"/>
            </a:xfrm>
          </p:grpSpPr>
          <p:sp>
            <p:nvSpPr>
              <p:cNvPr id="537" name="矩形"/>
              <p:cNvSpPr/>
              <p:nvPr/>
            </p:nvSpPr>
            <p:spPr>
              <a:xfrm>
                <a:off x="-1" y="0"/>
                <a:ext cx="4352258" cy="883068"/>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spcBef>
                    <a:spcPts val="5900"/>
                  </a:spcBef>
                  <a:defRPr sz="2800"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8" name="MeterSphere Jenkins 插件"/>
              <p:cNvSpPr txBox="1"/>
              <p:nvPr/>
            </p:nvSpPr>
            <p:spPr>
              <a:xfrm>
                <a:off x="-1" y="160547"/>
                <a:ext cx="4352258" cy="561975"/>
              </a:xfrm>
              <a:prstGeom prst="rect">
                <a:avLst/>
              </a:prstGeom>
              <a:noFill/>
              <a:ln w="12700" cap="flat">
                <a:noFill/>
                <a:miter lim="400000"/>
              </a:ln>
              <a:effectLst/>
            </p:spPr>
            <p:txBody>
              <a:bodyPr wrap="square" lIns="71436" tIns="71436" rIns="71436" bIns="71436" numCol="1" anchor="ctr">
                <a:spAutoFit/>
              </a:bodyPr>
              <a:lstStyle>
                <a:lvl1pPr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MeterSphere Jenkins 插件</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42" name="用户"/>
            <p:cNvGrpSpPr/>
            <p:nvPr/>
          </p:nvGrpSpPr>
          <p:grpSpPr>
            <a:xfrm>
              <a:off x="4281123" y="130398"/>
              <a:ext cx="2351047" cy="883069"/>
              <a:chOff x="0" y="0"/>
              <a:chExt cx="2351046" cy="883067"/>
            </a:xfrm>
          </p:grpSpPr>
          <p:sp>
            <p:nvSpPr>
              <p:cNvPr id="540" name="矩形"/>
              <p:cNvSpPr/>
              <p:nvPr/>
            </p:nvSpPr>
            <p:spPr>
              <a:xfrm>
                <a:off x="-1" y="0"/>
                <a:ext cx="2351048" cy="883068"/>
              </a:xfrm>
              <a:prstGeom prst="rect">
                <a:avLst/>
              </a:prstGeom>
              <a:solidFill>
                <a:srgbClr val="F7BA01"/>
              </a:solidFill>
              <a:ln w="12700" cap="flat">
                <a:noFill/>
                <a:miter lim="400000"/>
              </a:ln>
              <a:effectLst/>
            </p:spPr>
            <p:txBody>
              <a:bodyPr wrap="square" lIns="71436" tIns="71436" rIns="71436" bIns="71436" numCol="1" anchor="ctr">
                <a:noAutofit/>
              </a:bodyPr>
              <a:lstStyle/>
              <a:p>
                <a:pPr defTabSz="821690">
                  <a:spcBef>
                    <a:spcPts val="5900"/>
                  </a:spcBef>
                  <a:defRPr sz="2800"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41" name="用户"/>
              <p:cNvSpPr txBox="1"/>
              <p:nvPr/>
            </p:nvSpPr>
            <p:spPr>
              <a:xfrm>
                <a:off x="-1" y="160547"/>
                <a:ext cx="2351048" cy="561975"/>
              </a:xfrm>
              <a:prstGeom prst="rect">
                <a:avLst/>
              </a:prstGeom>
              <a:noFill/>
              <a:ln w="12700" cap="flat">
                <a:noFill/>
                <a:miter lim="400000"/>
              </a:ln>
              <a:effectLst/>
            </p:spPr>
            <p:txBody>
              <a:bodyPr wrap="square" lIns="71436" tIns="71436" rIns="71436" bIns="71436" numCol="1" anchor="ctr">
                <a:spAutoFit/>
              </a:bodyPr>
              <a:lstStyle>
                <a:lvl1pPr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用户</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543" name="矩形"/>
            <p:cNvSpPr/>
            <p:nvPr/>
          </p:nvSpPr>
          <p:spPr>
            <a:xfrm>
              <a:off x="0" y="3454449"/>
              <a:ext cx="2537785" cy="88307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44" name="矩形"/>
            <p:cNvSpPr/>
            <p:nvPr/>
          </p:nvSpPr>
          <p:spPr>
            <a:xfrm>
              <a:off x="3534769" y="3454449"/>
              <a:ext cx="3002908" cy="88307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45" name="矩形"/>
            <p:cNvSpPr/>
            <p:nvPr/>
          </p:nvSpPr>
          <p:spPr>
            <a:xfrm>
              <a:off x="11277747" y="3454449"/>
              <a:ext cx="3050960" cy="88307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46" name="矩形"/>
            <p:cNvSpPr/>
            <p:nvPr/>
          </p:nvSpPr>
          <p:spPr>
            <a:xfrm>
              <a:off x="15135358" y="3454449"/>
              <a:ext cx="3050960" cy="88307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47" name="矩形"/>
            <p:cNvSpPr/>
            <p:nvPr/>
          </p:nvSpPr>
          <p:spPr>
            <a:xfrm>
              <a:off x="1780739" y="4786908"/>
              <a:ext cx="2202604" cy="647777"/>
            </a:xfrm>
            <a:prstGeom prst="rect">
              <a:avLst/>
            </a:pr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48" name="矩形"/>
            <p:cNvSpPr/>
            <p:nvPr/>
          </p:nvSpPr>
          <p:spPr>
            <a:xfrm>
              <a:off x="1780739" y="5632672"/>
              <a:ext cx="2202604" cy="647778"/>
            </a:xfrm>
            <a:prstGeom prst="rect">
              <a:avLst/>
            </a:pr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49" name="矩形"/>
            <p:cNvSpPr/>
            <p:nvPr/>
          </p:nvSpPr>
          <p:spPr>
            <a:xfrm>
              <a:off x="1780739" y="6566307"/>
              <a:ext cx="2202604" cy="647777"/>
            </a:xfrm>
            <a:prstGeom prst="rect">
              <a:avLst/>
            </a:pr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50" name="矩形"/>
            <p:cNvSpPr/>
            <p:nvPr/>
          </p:nvSpPr>
          <p:spPr>
            <a:xfrm>
              <a:off x="9693981" y="4733161"/>
              <a:ext cx="1844174" cy="647777"/>
            </a:xfrm>
            <a:prstGeom prst="rect">
              <a:avLst/>
            </a:pr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51" name="矩形"/>
            <p:cNvSpPr/>
            <p:nvPr/>
          </p:nvSpPr>
          <p:spPr>
            <a:xfrm>
              <a:off x="9693981" y="5578924"/>
              <a:ext cx="1844174" cy="647779"/>
            </a:xfrm>
            <a:prstGeom prst="rect">
              <a:avLst/>
            </a:pr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52" name="矩形"/>
            <p:cNvSpPr/>
            <p:nvPr/>
          </p:nvSpPr>
          <p:spPr>
            <a:xfrm>
              <a:off x="9693981" y="6430481"/>
              <a:ext cx="1844174" cy="647777"/>
            </a:xfrm>
            <a:prstGeom prst="rect">
              <a:avLst/>
            </a:pr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53" name="矩形"/>
            <p:cNvSpPr/>
            <p:nvPr/>
          </p:nvSpPr>
          <p:spPr>
            <a:xfrm>
              <a:off x="12958807" y="4693197"/>
              <a:ext cx="2537785" cy="883071"/>
            </a:xfrm>
            <a:prstGeom prst="rect">
              <a:avLst/>
            </a:pr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54" name="矩形"/>
            <p:cNvSpPr/>
            <p:nvPr/>
          </p:nvSpPr>
          <p:spPr>
            <a:xfrm>
              <a:off x="12958807" y="5721760"/>
              <a:ext cx="2537785" cy="1358102"/>
            </a:xfrm>
            <a:prstGeom prst="rect">
              <a:avLst/>
            </a:pr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55" name="矩形"/>
            <p:cNvSpPr/>
            <p:nvPr/>
          </p:nvSpPr>
          <p:spPr>
            <a:xfrm>
              <a:off x="3573192" y="7394475"/>
              <a:ext cx="3029622" cy="883072"/>
            </a:xfrm>
            <a:prstGeom prst="rect">
              <a:avLst/>
            </a:prstGeom>
            <a:solidFill>
              <a:srgbClr val="0A7BE0"/>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56" name="矩形"/>
            <p:cNvSpPr/>
            <p:nvPr/>
          </p:nvSpPr>
          <p:spPr>
            <a:xfrm>
              <a:off x="11070330" y="7394477"/>
              <a:ext cx="3029622" cy="883071"/>
            </a:xfrm>
            <a:prstGeom prst="rect">
              <a:avLst/>
            </a:prstGeom>
            <a:solidFill>
              <a:srgbClr val="0A7BE0"/>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57" name="矩形"/>
            <p:cNvSpPr/>
            <p:nvPr/>
          </p:nvSpPr>
          <p:spPr>
            <a:xfrm>
              <a:off x="15146027" y="7394477"/>
              <a:ext cx="3029622" cy="883071"/>
            </a:xfrm>
            <a:prstGeom prst="rect">
              <a:avLst/>
            </a:prstGeom>
            <a:solidFill>
              <a:srgbClr val="0A7BE0"/>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grpSp>
          <p:nvGrpSpPr>
            <p:cNvPr id="560" name="矩形"/>
            <p:cNvGrpSpPr/>
            <p:nvPr/>
          </p:nvGrpSpPr>
          <p:grpSpPr>
            <a:xfrm>
              <a:off x="3029054" y="2366297"/>
              <a:ext cx="1724885" cy="647777"/>
              <a:chOff x="0" y="0"/>
              <a:chExt cx="1724884" cy="647776"/>
            </a:xfrm>
          </p:grpSpPr>
          <p:sp>
            <p:nvSpPr>
              <p:cNvPr id="558" name="矩形"/>
              <p:cNvSpPr/>
              <p:nvPr/>
            </p:nvSpPr>
            <p:spPr>
              <a:xfrm>
                <a:off x="-1" y="-1"/>
                <a:ext cx="1724886" cy="647778"/>
              </a:xfrm>
              <a:prstGeom prst="rect">
                <a:avLst/>
              </a:prstGeom>
              <a:solidFill>
                <a:srgbClr val="942193"/>
              </a:solidFill>
              <a:ln w="12700" cap="flat">
                <a:noFill/>
                <a:miter lim="400000"/>
              </a:ln>
              <a:effectLst/>
            </p:spPr>
            <p:txBody>
              <a:bodyPr wrap="square" lIns="71436" tIns="71436" rIns="71436" bIns="71436" numCol="1" anchor="ctr">
                <a:noAutofit/>
              </a:bodyPr>
              <a:lstStyle/>
              <a:p>
                <a:pPr defTabSz="821690">
                  <a:spcBef>
                    <a:spcPts val="5900"/>
                  </a:spcBef>
                  <a:defRPr sz="2800"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59" name="手动测试"/>
              <p:cNvSpPr txBox="1"/>
              <p:nvPr/>
            </p:nvSpPr>
            <p:spPr>
              <a:xfrm>
                <a:off x="-1" y="42902"/>
                <a:ext cx="1724886" cy="561973"/>
              </a:xfrm>
              <a:prstGeom prst="rect">
                <a:avLst/>
              </a:prstGeom>
              <a:noFill/>
              <a:ln w="12700" cap="flat">
                <a:noFill/>
                <a:miter lim="400000"/>
              </a:ln>
              <a:effectLst/>
            </p:spPr>
            <p:txBody>
              <a:bodyPr wrap="square" lIns="71435" tIns="71435" rIns="71435" bIns="71435" numCol="1" anchor="ctr">
                <a:spAutoFit/>
              </a:bodyPr>
              <a:lstStyle>
                <a:lvl1pPr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手动测试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63" name="矩形"/>
            <p:cNvGrpSpPr/>
            <p:nvPr/>
          </p:nvGrpSpPr>
          <p:grpSpPr>
            <a:xfrm>
              <a:off x="5344307" y="2366297"/>
              <a:ext cx="1724884" cy="647778"/>
              <a:chOff x="0" y="0"/>
              <a:chExt cx="1724883" cy="647777"/>
            </a:xfrm>
          </p:grpSpPr>
          <p:sp>
            <p:nvSpPr>
              <p:cNvPr id="561" name="矩形"/>
              <p:cNvSpPr/>
              <p:nvPr/>
            </p:nvSpPr>
            <p:spPr>
              <a:xfrm>
                <a:off x="-1" y="-1"/>
                <a:ext cx="1724885" cy="647779"/>
              </a:xfrm>
              <a:prstGeom prst="rect">
                <a:avLst/>
              </a:prstGeom>
              <a:solidFill>
                <a:srgbClr val="942193"/>
              </a:solidFill>
              <a:ln w="12700" cap="flat">
                <a:noFill/>
                <a:miter lim="400000"/>
              </a:ln>
              <a:effectLst/>
            </p:spPr>
            <p:txBody>
              <a:bodyPr wrap="square" lIns="71436" tIns="71436" rIns="71436" bIns="71436" numCol="1" anchor="ctr">
                <a:noAutofit/>
              </a:bodyPr>
              <a:lstStyle/>
              <a:p>
                <a:pPr defTabSz="821690">
                  <a:spcBef>
                    <a:spcPts val="5900"/>
                  </a:spcBef>
                  <a:defRPr sz="2800"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62" name="自动测试"/>
              <p:cNvSpPr txBox="1"/>
              <p:nvPr/>
            </p:nvSpPr>
            <p:spPr>
              <a:xfrm>
                <a:off x="-1" y="42902"/>
                <a:ext cx="1724885" cy="561973"/>
              </a:xfrm>
              <a:prstGeom prst="rect">
                <a:avLst/>
              </a:prstGeom>
              <a:noFill/>
              <a:ln w="12700" cap="flat">
                <a:noFill/>
                <a:miter lim="400000"/>
              </a:ln>
              <a:effectLst/>
            </p:spPr>
            <p:txBody>
              <a:bodyPr wrap="square" lIns="71435" tIns="71435" rIns="71435" bIns="71435" numCol="1" anchor="ctr">
                <a:spAutoFit/>
              </a:bodyPr>
              <a:lstStyle>
                <a:lvl1pPr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自动测试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564" name="矩形"/>
            <p:cNvSpPr/>
            <p:nvPr/>
          </p:nvSpPr>
          <p:spPr>
            <a:xfrm>
              <a:off x="3353186" y="3312266"/>
              <a:ext cx="15537560" cy="1169304"/>
            </a:xfrm>
            <a:prstGeom prst="rect">
              <a:avLst/>
            </a:prstGeom>
            <a:noFill/>
            <a:ln w="38100" cap="flat">
              <a:solidFill>
                <a:srgbClr val="5E5E5E"/>
              </a:solidFill>
              <a:custDash>
                <a:ds d="200000" sp="200000"/>
              </a:custDash>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65" name="矩形"/>
            <p:cNvSpPr/>
            <p:nvPr/>
          </p:nvSpPr>
          <p:spPr>
            <a:xfrm>
              <a:off x="9521290" y="5465860"/>
              <a:ext cx="2144892" cy="1768849"/>
            </a:xfrm>
            <a:prstGeom prst="rect">
              <a:avLst/>
            </a:prstGeom>
            <a:noFill/>
            <a:ln w="38100" cap="flat">
              <a:solidFill>
                <a:srgbClr val="5E5E5E"/>
              </a:solidFill>
              <a:custDash>
                <a:ds d="200000" sp="200000"/>
              </a:custDash>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66" name="圆角矩形"/>
            <p:cNvSpPr/>
            <p:nvPr/>
          </p:nvSpPr>
          <p:spPr>
            <a:xfrm>
              <a:off x="17564811" y="6085009"/>
              <a:ext cx="2022329" cy="751683"/>
            </a:xfrm>
            <a:prstGeom prst="roundRect">
              <a:avLst>
                <a:gd name="adj" fmla="val 22490"/>
              </a:avLst>
            </a:prstGeom>
            <a:solidFill>
              <a:srgbClr val="0096FF"/>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67" name="测试计划"/>
            <p:cNvSpPr txBox="1"/>
            <p:nvPr/>
          </p:nvSpPr>
          <p:spPr>
            <a:xfrm>
              <a:off x="552193" y="3615362"/>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测试计划</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68" name="测试用例"/>
            <p:cNvSpPr txBox="1"/>
            <p:nvPr/>
          </p:nvSpPr>
          <p:spPr>
            <a:xfrm>
              <a:off x="4315596" y="3615362"/>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测试用例</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69" name="接口测试"/>
            <p:cNvSpPr txBox="1"/>
            <p:nvPr/>
          </p:nvSpPr>
          <p:spPr>
            <a:xfrm>
              <a:off x="12078320" y="3615362"/>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接口测试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0" name="性能测试"/>
            <p:cNvSpPr txBox="1"/>
            <p:nvPr/>
          </p:nvSpPr>
          <p:spPr>
            <a:xfrm>
              <a:off x="15993690" y="3615362"/>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1" name="脑图导入"/>
            <p:cNvSpPr txBox="1"/>
            <p:nvPr/>
          </p:nvSpPr>
          <p:spPr>
            <a:xfrm>
              <a:off x="2201944" y="4829809"/>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脑图导入</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2" name="用例评审"/>
            <p:cNvSpPr txBox="1"/>
            <p:nvPr/>
          </p:nvSpPr>
          <p:spPr>
            <a:xfrm>
              <a:off x="2201944" y="5675573"/>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用例评审</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3" name="Jira / TAPD"/>
            <p:cNvSpPr txBox="1"/>
            <p:nvPr/>
          </p:nvSpPr>
          <p:spPr>
            <a:xfrm>
              <a:off x="1873731" y="6598424"/>
              <a:ext cx="2216021"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JIRA / TAPD 等</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4" name="Mock 数据"/>
            <p:cNvSpPr txBox="1"/>
            <p:nvPr/>
          </p:nvSpPr>
          <p:spPr>
            <a:xfrm>
              <a:off x="9816582" y="4776062"/>
              <a:ext cx="1612212"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Mock 数据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5" name="Postman"/>
            <p:cNvSpPr txBox="1"/>
            <p:nvPr/>
          </p:nvSpPr>
          <p:spPr>
            <a:xfrm>
              <a:off x="9938577" y="5638168"/>
              <a:ext cx="1369591" cy="502639"/>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Postman</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6" name="Swagger"/>
            <p:cNvSpPr txBox="1"/>
            <p:nvPr/>
          </p:nvSpPr>
          <p:spPr>
            <a:xfrm>
              <a:off x="9941948" y="6503052"/>
              <a:ext cx="1362886" cy="502639"/>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Swagger</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7" name="JMeter 脚本、CSV脚本"/>
            <p:cNvSpPr txBox="1"/>
            <p:nvPr/>
          </p:nvSpPr>
          <p:spPr>
            <a:xfrm>
              <a:off x="13224922" y="4639927"/>
              <a:ext cx="2202604" cy="989607"/>
            </a:xfrm>
            <a:prstGeom prst="rect">
              <a:avLst/>
            </a:prstGeom>
            <a:noFill/>
            <a:ln w="12700" cap="flat">
              <a:noFill/>
              <a:miter lim="400000"/>
            </a:ln>
            <a:effectLst/>
          </p:spPr>
          <p:txBody>
            <a:bodyPr wrap="square" lIns="71435" tIns="71435" rIns="71435" bIns="71435" numCol="1" anchor="ctr">
              <a:spAutoFit/>
            </a:bodyPr>
            <a:lstStyle>
              <a:lvl1pPr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JMeter 脚本、CSV 脚本</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8" name="MeterSphere Chrome 插件录制脚本"/>
            <p:cNvSpPr txBox="1"/>
            <p:nvPr/>
          </p:nvSpPr>
          <p:spPr>
            <a:xfrm>
              <a:off x="13042034" y="5747867"/>
              <a:ext cx="2371331" cy="1357907"/>
            </a:xfrm>
            <a:prstGeom prst="rect">
              <a:avLst/>
            </a:prstGeom>
            <a:noFill/>
            <a:ln w="12700" cap="flat">
              <a:noFill/>
              <a:miter lim="400000"/>
            </a:ln>
            <a:effectLst/>
          </p:spPr>
          <p:txBody>
            <a:bodyPr wrap="square" lIns="71435" tIns="71435" rIns="71435" bIns="71435" numCol="1" anchor="ctr">
              <a:spAutoFit/>
            </a:bodyPr>
            <a:lstStyle>
              <a:lvl1pPr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MeterSphere Chrome 插件录制脚本</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9" name="压测集群"/>
            <p:cNvSpPr txBox="1"/>
            <p:nvPr/>
          </p:nvSpPr>
          <p:spPr>
            <a:xfrm>
              <a:off x="17895878" y="6147861"/>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压测集群</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0" name="测试结果"/>
            <p:cNvSpPr txBox="1"/>
            <p:nvPr/>
          </p:nvSpPr>
          <p:spPr>
            <a:xfrm>
              <a:off x="4407906" y="7555024"/>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测试结果</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1" name="测试报告"/>
            <p:cNvSpPr txBox="1"/>
            <p:nvPr/>
          </p:nvSpPr>
          <p:spPr>
            <a:xfrm>
              <a:off x="11905044" y="7555024"/>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2" name="动态测试报告"/>
            <p:cNvSpPr txBox="1"/>
            <p:nvPr/>
          </p:nvSpPr>
          <p:spPr>
            <a:xfrm>
              <a:off x="15674220" y="7555024"/>
              <a:ext cx="19843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动态测试报告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3" name="线条"/>
            <p:cNvSpPr/>
            <p:nvPr/>
          </p:nvSpPr>
          <p:spPr>
            <a:xfrm flipH="1">
              <a:off x="5109415" y="4328266"/>
              <a:ext cx="1" cy="3135086"/>
            </a:xfrm>
            <a:prstGeom prst="line">
              <a:avLst/>
            </a:prstGeom>
            <a:noFill/>
            <a:ln w="38100" cap="flat">
              <a:solidFill>
                <a:srgbClr val="5E5E5E"/>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584" name="线条"/>
            <p:cNvSpPr/>
            <p:nvPr/>
          </p:nvSpPr>
          <p:spPr>
            <a:xfrm flipH="1">
              <a:off x="12548074" y="4299237"/>
              <a:ext cx="21686" cy="3104345"/>
            </a:xfrm>
            <a:prstGeom prst="line">
              <a:avLst/>
            </a:prstGeom>
            <a:noFill/>
            <a:ln w="38100" cap="flat">
              <a:solidFill>
                <a:srgbClr val="5E5E5E"/>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585" name="线条"/>
            <p:cNvSpPr/>
            <p:nvPr/>
          </p:nvSpPr>
          <p:spPr>
            <a:xfrm>
              <a:off x="16673786" y="4267598"/>
              <a:ext cx="3" cy="3135985"/>
            </a:xfrm>
            <a:prstGeom prst="line">
              <a:avLst/>
            </a:prstGeom>
            <a:noFill/>
            <a:ln w="38100" cap="flat">
              <a:solidFill>
                <a:srgbClr val="5E5E5E"/>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586" name="配置 Job"/>
            <p:cNvSpPr txBox="1"/>
            <p:nvPr/>
          </p:nvSpPr>
          <p:spPr>
            <a:xfrm>
              <a:off x="7066195" y="37788"/>
              <a:ext cx="2503041" cy="498473"/>
            </a:xfrm>
            <a:prstGeom prst="rect">
              <a:avLst/>
            </a:prstGeom>
            <a:noFill/>
            <a:ln w="12700" cap="flat">
              <a:noFill/>
              <a:miter lim="400000"/>
            </a:ln>
            <a:effectLst/>
          </p:spPr>
          <p:txBody>
            <a:bodyPr wrap="none" lIns="71435" tIns="71435" rIns="71435" bIns="71435" numCol="1" anchor="ctr">
              <a:spAutoFit/>
            </a:bodyPr>
            <a:lstStyle/>
            <a:p>
              <a:pPr algn="l" defTabSz="821690">
                <a:spcBef>
                  <a:spcPts val="5900"/>
                </a:spcBef>
                <a:defRPr sz="20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配置 Job 或者流水线</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7" name="UI 登录"/>
            <p:cNvSpPr txBox="1"/>
            <p:nvPr/>
          </p:nvSpPr>
          <p:spPr>
            <a:xfrm>
              <a:off x="1420225" y="-1"/>
              <a:ext cx="2780663" cy="498473"/>
            </a:xfrm>
            <a:prstGeom prst="rect">
              <a:avLst/>
            </a:prstGeom>
            <a:noFill/>
            <a:ln w="12700" cap="flat">
              <a:noFill/>
              <a:miter lim="400000"/>
            </a:ln>
            <a:effectLst/>
          </p:spPr>
          <p:txBody>
            <a:bodyPr wrap="none" lIns="71435" tIns="71435" rIns="71435" bIns="71435" numCol="1" anchor="ctr">
              <a:spAutoFit/>
            </a:bodyPr>
            <a:lstStyle/>
            <a:p>
              <a:pPr algn="l" defTabSz="821690">
                <a:spcBef>
                  <a:spcPts val="5900"/>
                </a:spcBef>
                <a:defRPr sz="20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登录 MeterSphere 界面</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8" name="调用"/>
            <p:cNvSpPr txBox="1"/>
            <p:nvPr/>
          </p:nvSpPr>
          <p:spPr>
            <a:xfrm>
              <a:off x="9548455" y="1173873"/>
              <a:ext cx="1129155" cy="4984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0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API 调用</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9" name="关联"/>
            <p:cNvSpPr txBox="1"/>
            <p:nvPr/>
          </p:nvSpPr>
          <p:spPr>
            <a:xfrm>
              <a:off x="10776014" y="2232089"/>
              <a:ext cx="1171573" cy="4984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0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自动运行</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0" name="关联"/>
            <p:cNvSpPr txBox="1"/>
            <p:nvPr/>
          </p:nvSpPr>
          <p:spPr>
            <a:xfrm>
              <a:off x="2596236" y="3270823"/>
              <a:ext cx="663573" cy="4984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0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关联</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1" name="对接口直接进行压测"/>
            <p:cNvSpPr txBox="1"/>
            <p:nvPr/>
          </p:nvSpPr>
          <p:spPr>
            <a:xfrm>
              <a:off x="13188190" y="2811569"/>
              <a:ext cx="2763399" cy="498473"/>
            </a:xfrm>
            <a:prstGeom prst="rect">
              <a:avLst/>
            </a:prstGeom>
            <a:noFill/>
            <a:ln w="12700" cap="flat">
              <a:noFill/>
              <a:miter lim="400000"/>
            </a:ln>
            <a:effectLst/>
          </p:spPr>
          <p:txBody>
            <a:bodyPr wrap="square" lIns="71435" tIns="71435" rIns="71435" bIns="71435" numCol="1" anchor="ctr">
              <a:spAutoFit/>
            </a:bodyPr>
            <a:lstStyle>
              <a:lvl1pPr defTabSz="821690">
                <a:spcBef>
                  <a:spcPts val="5900"/>
                </a:spcBef>
                <a:defRPr sz="20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对接口直接进行压测</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2" name="缺陷同步"/>
            <p:cNvSpPr txBox="1"/>
            <p:nvPr/>
          </p:nvSpPr>
          <p:spPr>
            <a:xfrm>
              <a:off x="3942022" y="6963085"/>
              <a:ext cx="1171573" cy="4984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0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缺陷同步</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3" name="接口导入"/>
            <p:cNvSpPr txBox="1"/>
            <p:nvPr/>
          </p:nvSpPr>
          <p:spPr>
            <a:xfrm>
              <a:off x="11752610" y="6327335"/>
              <a:ext cx="701037" cy="854073"/>
            </a:xfrm>
            <a:prstGeom prst="rect">
              <a:avLst/>
            </a:prstGeom>
            <a:noFill/>
            <a:ln w="12700" cap="flat">
              <a:noFill/>
              <a:miter lim="400000"/>
            </a:ln>
            <a:effectLst/>
          </p:spPr>
          <p:txBody>
            <a:bodyPr wrap="square" lIns="71435" tIns="71435" rIns="71435" bIns="71435" numCol="1" anchor="ctr">
              <a:spAutoFit/>
            </a:bodyPr>
            <a:lstStyle>
              <a:lvl1pPr algn="l" defTabSz="821690">
                <a:spcBef>
                  <a:spcPts val="5900"/>
                </a:spcBef>
                <a:defRPr sz="20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接口导入</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4" name="上传"/>
            <p:cNvSpPr txBox="1"/>
            <p:nvPr/>
          </p:nvSpPr>
          <p:spPr>
            <a:xfrm>
              <a:off x="15522937" y="5432724"/>
              <a:ext cx="663573" cy="4984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0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上传</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5" name="维护、管理、调用"/>
            <p:cNvSpPr txBox="1"/>
            <p:nvPr/>
          </p:nvSpPr>
          <p:spPr>
            <a:xfrm>
              <a:off x="17727150" y="4612855"/>
              <a:ext cx="663573" cy="1407793"/>
            </a:xfrm>
            <a:prstGeom prst="rect">
              <a:avLst/>
            </a:prstGeom>
            <a:noFill/>
            <a:ln w="12700" cap="flat">
              <a:noFill/>
              <a:miter lim="400000"/>
            </a:ln>
            <a:effectLst/>
          </p:spPr>
          <p:txBody>
            <a:bodyPr wrap="none" lIns="71435" tIns="71435" rIns="71435" bIns="71435" numCol="1" anchor="ctr">
              <a:spAutoFit/>
            </a:bodyPr>
            <a:lstStyle/>
            <a:p>
              <a:pPr algn="l" defTabSz="821690">
                <a:lnSpc>
                  <a:spcPct val="10000"/>
                </a:lnSpc>
                <a:spcBef>
                  <a:spcPts val="3300"/>
                </a:spcBef>
                <a:defRPr sz="20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维护</a:t>
              </a:r>
              <a:endParaRPr sz="210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defTabSz="821690">
                <a:lnSpc>
                  <a:spcPct val="10000"/>
                </a:lnSpc>
                <a:spcBef>
                  <a:spcPts val="3300"/>
                </a:spcBef>
                <a:defRPr sz="20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管理</a:t>
              </a:r>
              <a:endParaRPr sz="210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defTabSz="821690">
                <a:lnSpc>
                  <a:spcPct val="10000"/>
                </a:lnSpc>
                <a:spcBef>
                  <a:spcPts val="3300"/>
                </a:spcBef>
                <a:defRPr sz="20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调用</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6" name="矩形"/>
            <p:cNvSpPr/>
            <p:nvPr/>
          </p:nvSpPr>
          <p:spPr>
            <a:xfrm>
              <a:off x="7420134" y="3454449"/>
              <a:ext cx="3050960" cy="88307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597" name="连接符: 肘形 162"/>
            <p:cNvSpPr/>
            <p:nvPr/>
          </p:nvSpPr>
          <p:spPr>
            <a:xfrm>
              <a:off x="18186317" y="3895983"/>
              <a:ext cx="389658" cy="21890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598" name="测试用例"/>
            <p:cNvSpPr txBox="1"/>
            <p:nvPr/>
          </p:nvSpPr>
          <p:spPr>
            <a:xfrm>
              <a:off x="8376328" y="3615363"/>
              <a:ext cx="1148916"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UI 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9" name="线条"/>
            <p:cNvSpPr/>
            <p:nvPr/>
          </p:nvSpPr>
          <p:spPr>
            <a:xfrm>
              <a:off x="8945614" y="4283218"/>
              <a:ext cx="3" cy="3120365"/>
            </a:xfrm>
            <a:prstGeom prst="line">
              <a:avLst/>
            </a:prstGeom>
            <a:noFill/>
            <a:ln w="38100" cap="flat">
              <a:solidFill>
                <a:srgbClr val="5E5E5E"/>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600" name="矩形"/>
            <p:cNvSpPr/>
            <p:nvPr/>
          </p:nvSpPr>
          <p:spPr>
            <a:xfrm>
              <a:off x="7441472" y="7394475"/>
              <a:ext cx="3029622" cy="883072"/>
            </a:xfrm>
            <a:prstGeom prst="rect">
              <a:avLst/>
            </a:prstGeom>
            <a:solidFill>
              <a:srgbClr val="0A7BE0"/>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601" name="测试结果"/>
            <p:cNvSpPr txBox="1"/>
            <p:nvPr/>
          </p:nvSpPr>
          <p:spPr>
            <a:xfrm>
              <a:off x="8276187" y="7555024"/>
              <a:ext cx="1374773" cy="5619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测试结果</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2" name="矩形"/>
            <p:cNvSpPr/>
            <p:nvPr/>
          </p:nvSpPr>
          <p:spPr>
            <a:xfrm>
              <a:off x="5435479" y="4992615"/>
              <a:ext cx="2133383" cy="1287834"/>
            </a:xfrm>
            <a:prstGeom prst="rect">
              <a:avLst/>
            </a:pr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sz="2800" b="0">
                  <a:solidFill>
                    <a:srgbClr val="FFFFFF"/>
                  </a:solidFill>
                  <a:latin typeface="+mn-lt"/>
                  <a:ea typeface="+mn-ea"/>
                  <a:cs typeface="+mn-cs"/>
                  <a:sym typeface="Helvetica Neue Medium" panose="02000503000000020004"/>
                </a:defRPr>
              </a:pPr>
            </a:p>
          </p:txBody>
        </p:sp>
        <p:sp>
          <p:nvSpPr>
            <p:cNvPr id="603" name="MeterSphere Chrome 插件录制脚本"/>
            <p:cNvSpPr txBox="1"/>
            <p:nvPr/>
          </p:nvSpPr>
          <p:spPr>
            <a:xfrm>
              <a:off x="5385920" y="5171395"/>
              <a:ext cx="2232501" cy="930273"/>
            </a:xfrm>
            <a:prstGeom prst="rect">
              <a:avLst/>
            </a:prstGeom>
            <a:noFill/>
            <a:ln w="12700" cap="flat">
              <a:noFill/>
              <a:miter lim="400000"/>
            </a:ln>
            <a:effectLst/>
          </p:spPr>
          <p:txBody>
            <a:bodyPr wrap="square" lIns="71435" tIns="71435" rIns="71435" bIns="71435" numCol="1" anchor="ctr">
              <a:spAutoFit/>
            </a:bodyPr>
            <a:lstStyle>
              <a:lvl1pPr defTabSz="821690">
                <a:spcBef>
                  <a:spcPts val="5900"/>
                </a:spcBef>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Selenium IDE插件录制</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4" name="上传"/>
            <p:cNvSpPr txBox="1"/>
            <p:nvPr/>
          </p:nvSpPr>
          <p:spPr>
            <a:xfrm>
              <a:off x="7617680" y="5131699"/>
              <a:ext cx="663573" cy="498473"/>
            </a:xfrm>
            <a:prstGeom prst="rect">
              <a:avLst/>
            </a:prstGeom>
            <a:noFill/>
            <a:ln w="12700" cap="flat">
              <a:noFill/>
              <a:miter lim="400000"/>
            </a:ln>
            <a:effectLst/>
          </p:spPr>
          <p:txBody>
            <a:bodyPr wrap="none" lIns="71435" tIns="71435" rIns="71435" bIns="71435" numCol="1" anchor="ctr">
              <a:spAutoFit/>
            </a:bodyPr>
            <a:lstStyle>
              <a:lvl1pPr algn="l" defTabSz="821690">
                <a:spcBef>
                  <a:spcPts val="5900"/>
                </a:spcBef>
                <a:defRPr sz="20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上传</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07" name="组合 189"/>
            <p:cNvGrpSpPr/>
            <p:nvPr/>
          </p:nvGrpSpPr>
          <p:grpSpPr>
            <a:xfrm>
              <a:off x="552192" y="2254517"/>
              <a:ext cx="1433403" cy="871339"/>
              <a:chOff x="0" y="0"/>
              <a:chExt cx="1433402" cy="871337"/>
            </a:xfrm>
          </p:grpSpPr>
          <p:sp>
            <p:nvSpPr>
              <p:cNvPr id="605" name="椭圆 183"/>
              <p:cNvSpPr/>
              <p:nvPr/>
            </p:nvSpPr>
            <p:spPr>
              <a:xfrm>
                <a:off x="-1" y="0"/>
                <a:ext cx="1433404" cy="871338"/>
              </a:xfrm>
              <a:prstGeom prst="ellipse">
                <a:avLst/>
              </a:prstGeom>
              <a:solidFill>
                <a:srgbClr val="005180"/>
              </a:solidFill>
              <a:ln w="12700" cap="flat">
                <a:noFill/>
                <a:miter lim="400000"/>
              </a:ln>
              <a:effectLst/>
            </p:spPr>
            <p:txBody>
              <a:bodyPr wrap="square" lIns="71436" tIns="71436" rIns="71436" bIns="71436" numCol="1" anchor="ctr">
                <a:noAutofit/>
              </a:bodyPr>
              <a:lstStyle/>
              <a:p>
                <a:pPr defTabSz="821690">
                  <a:defRPr sz="3600" b="0">
                    <a:solidFill>
                      <a:srgbClr val="FFFFFF"/>
                    </a:solidFill>
                    <a:latin typeface="+mn-lt"/>
                    <a:ea typeface="+mn-ea"/>
                    <a:cs typeface="+mn-cs"/>
                    <a:sym typeface="Helvetica Neue Medium" panose="02000503000000020004"/>
                  </a:defRPr>
                </a:pPr>
              </a:p>
            </p:txBody>
          </p:sp>
          <p:sp>
            <p:nvSpPr>
              <p:cNvPr id="606" name="用户"/>
              <p:cNvSpPr txBox="1"/>
              <p:nvPr/>
            </p:nvSpPr>
            <p:spPr>
              <a:xfrm>
                <a:off x="113451" y="151053"/>
                <a:ext cx="1222373" cy="511173"/>
              </a:xfrm>
              <a:prstGeom prst="rect">
                <a:avLst/>
              </a:prstGeom>
              <a:noFill/>
              <a:ln w="12700" cap="flat">
                <a:noFill/>
                <a:miter lim="400000"/>
              </a:ln>
              <a:effectLst/>
            </p:spPr>
            <p:txBody>
              <a:bodyPr wrap="none" lIns="71435" tIns="71435" rIns="71435" bIns="71435" numCol="1" anchor="ctr">
                <a:spAutoFit/>
              </a:bodyPr>
              <a:lstStyle/>
              <a:p>
                <a:pPr algn="l" defTabSz="821690">
                  <a:spcBef>
                    <a:spcPts val="5900"/>
                  </a:spcBef>
                  <a:defRPr sz="21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发起测试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08" name="连接符: 肘形 4"/>
            <p:cNvSpPr/>
            <p:nvPr/>
          </p:nvSpPr>
          <p:spPr>
            <a:xfrm rot="5400000" flipH="1">
              <a:off x="4243672" y="2661897"/>
              <a:ext cx="440377" cy="11447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09" name="连接符: 肘形 6"/>
            <p:cNvSpPr/>
            <p:nvPr/>
          </p:nvSpPr>
          <p:spPr>
            <a:xfrm rot="16200000">
              <a:off x="5401299" y="2648998"/>
              <a:ext cx="440376" cy="11705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10" name="直接箭头连接符 8"/>
            <p:cNvSpPr/>
            <p:nvPr/>
          </p:nvSpPr>
          <p:spPr>
            <a:xfrm flipH="1">
              <a:off x="1268892" y="3125853"/>
              <a:ext cx="2" cy="328597"/>
            </a:xfrm>
            <a:prstGeom prst="line">
              <a:avLst/>
            </a:prstGeom>
            <a:noFill/>
            <a:ln w="38100" cap="flat">
              <a:solidFill>
                <a:srgbClr val="5E5E5E"/>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611" name="直接箭头连接符 10"/>
            <p:cNvSpPr/>
            <p:nvPr/>
          </p:nvSpPr>
          <p:spPr>
            <a:xfrm flipV="1">
              <a:off x="1985593" y="2690185"/>
              <a:ext cx="104346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612" name="连接符: 肘形 12"/>
            <p:cNvSpPr/>
            <p:nvPr/>
          </p:nvSpPr>
          <p:spPr>
            <a:xfrm>
              <a:off x="7069190" y="2690185"/>
              <a:ext cx="1876426" cy="7642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13" name="连接符: 肘形 14"/>
            <p:cNvSpPr/>
            <p:nvPr/>
          </p:nvSpPr>
          <p:spPr>
            <a:xfrm>
              <a:off x="7069190" y="2690185"/>
              <a:ext cx="5734038" cy="7642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14" name="连接符: 肘形 16"/>
            <p:cNvSpPr/>
            <p:nvPr/>
          </p:nvSpPr>
          <p:spPr>
            <a:xfrm>
              <a:off x="7069190" y="2690185"/>
              <a:ext cx="9591649" cy="7642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15" name="直接箭头连接符 19"/>
            <p:cNvSpPr/>
            <p:nvPr/>
          </p:nvSpPr>
          <p:spPr>
            <a:xfrm>
              <a:off x="14328706" y="3895983"/>
              <a:ext cx="806653" cy="1"/>
            </a:xfrm>
            <a:prstGeom prst="line">
              <a:avLst/>
            </a:prstGeom>
            <a:noFill/>
            <a:ln w="38100" cap="flat">
              <a:solidFill>
                <a:srgbClr val="5E5E5E"/>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616" name="连接符: 肘形 21"/>
            <p:cNvSpPr/>
            <p:nvPr/>
          </p:nvSpPr>
          <p:spPr>
            <a:xfrm rot="10800000" flipH="1">
              <a:off x="7568862" y="4313752"/>
              <a:ext cx="777241" cy="13227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17" name="连接符: 肘形 23"/>
            <p:cNvSpPr/>
            <p:nvPr/>
          </p:nvSpPr>
          <p:spPr>
            <a:xfrm rot="5400000">
              <a:off x="3901116" y="4410495"/>
              <a:ext cx="782528" cy="618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18" name="连接符: 肘形 25"/>
            <p:cNvSpPr/>
            <p:nvPr/>
          </p:nvSpPr>
          <p:spPr>
            <a:xfrm rot="5400000">
              <a:off x="3470975" y="4826120"/>
              <a:ext cx="1642810" cy="618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19" name="连接符: 肘形 28"/>
            <p:cNvSpPr/>
            <p:nvPr/>
          </p:nvSpPr>
          <p:spPr>
            <a:xfrm rot="5400000">
              <a:off x="3004157" y="5292938"/>
              <a:ext cx="2576445" cy="618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20" name="连接符: 肘形 30"/>
            <p:cNvSpPr/>
            <p:nvPr/>
          </p:nvSpPr>
          <p:spPr>
            <a:xfrm rot="10800000" flipH="1">
              <a:off x="11538153" y="4299237"/>
              <a:ext cx="697778" cy="7578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21" name="连接符: 肘形 32"/>
            <p:cNvSpPr/>
            <p:nvPr/>
          </p:nvSpPr>
          <p:spPr>
            <a:xfrm rot="10800000" flipH="1">
              <a:off x="11666182" y="4284722"/>
              <a:ext cx="555235" cy="2065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22" name="连接符: 肘形 34"/>
            <p:cNvSpPr/>
            <p:nvPr/>
          </p:nvSpPr>
          <p:spPr>
            <a:xfrm rot="10800000" flipH="1">
              <a:off x="15496592" y="4284722"/>
              <a:ext cx="730769" cy="850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23" name="连接符: 肘形 36"/>
            <p:cNvSpPr/>
            <p:nvPr/>
          </p:nvSpPr>
          <p:spPr>
            <a:xfrm rot="10800000" flipH="1">
              <a:off x="15496592" y="4284722"/>
              <a:ext cx="730769" cy="21160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24" name="直接箭头连接符 38"/>
            <p:cNvSpPr/>
            <p:nvPr/>
          </p:nvSpPr>
          <p:spPr>
            <a:xfrm>
              <a:off x="2537784" y="3887401"/>
              <a:ext cx="815403" cy="935"/>
            </a:xfrm>
            <a:prstGeom prst="line">
              <a:avLst/>
            </a:prstGeom>
            <a:noFill/>
            <a:ln w="38100" cap="flat">
              <a:solidFill>
                <a:srgbClr val="5E5E5E"/>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625" name="连接符: 肘形 40"/>
            <p:cNvSpPr/>
            <p:nvPr/>
          </p:nvSpPr>
          <p:spPr>
            <a:xfrm flipH="1">
              <a:off x="1268893" y="571932"/>
              <a:ext cx="3012231" cy="16825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sp>
          <p:nvSpPr>
            <p:cNvPr id="626" name="直接箭头连接符 43"/>
            <p:cNvSpPr/>
            <p:nvPr/>
          </p:nvSpPr>
          <p:spPr>
            <a:xfrm>
              <a:off x="6632169" y="571933"/>
              <a:ext cx="3080706" cy="1"/>
            </a:xfrm>
            <a:prstGeom prst="line">
              <a:avLst/>
            </a:prstGeom>
            <a:noFill/>
            <a:ln w="38100" cap="flat">
              <a:solidFill>
                <a:srgbClr val="5E5E5E"/>
              </a:solidFill>
              <a:prstDash val="solid"/>
              <a:miter lim="400000"/>
              <a:tailEnd type="triangle" w="med" len="med"/>
            </a:ln>
            <a:effectLst/>
          </p:spPr>
          <p:txBody>
            <a:bodyPr wrap="square" lIns="45718" tIns="45718" rIns="45718" bIns="45718" numCol="1" anchor="t">
              <a:noAutofit/>
            </a:bodyPr>
            <a:lstStyle/>
            <a:p>
              <a:pPr defTabSz="821690">
                <a:defRPr b="0">
                  <a:latin typeface="+mn-lt"/>
                  <a:ea typeface="+mn-ea"/>
                  <a:cs typeface="+mn-cs"/>
                  <a:sym typeface="Helvetica Neue Medium" panose="02000503000000020004"/>
                </a:defRPr>
              </a:pPr>
            </a:p>
          </p:txBody>
        </p:sp>
        <p:sp>
          <p:nvSpPr>
            <p:cNvPr id="627" name="连接符: 肘形 45"/>
            <p:cNvSpPr/>
            <p:nvPr/>
          </p:nvSpPr>
          <p:spPr>
            <a:xfrm rot="5400000">
              <a:off x="8371461" y="-1151245"/>
              <a:ext cx="1352831" cy="56822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38100" cap="flat">
              <a:solidFill>
                <a:srgbClr val="5E5E5E"/>
              </a:solidFill>
              <a:prstDash val="solid"/>
              <a:miter lim="400000"/>
              <a:tailEnd type="triangle" w="med" len="med"/>
            </a:ln>
            <a:effectLst/>
          </p:spPr>
          <p:txBody>
            <a:bodyPr wrap="square" lIns="71436" tIns="71436" rIns="71436" bIns="71436" numCol="1" anchor="ctr">
              <a:noAutofit/>
            </a:bodyPr>
            <a:lstStyle/>
            <a:p>
              <a:pPr defTabSz="821690">
                <a:defRPr b="0">
                  <a:latin typeface="+mn-lt"/>
                  <a:ea typeface="+mn-ea"/>
                  <a:cs typeface="+mn-cs"/>
                  <a:sym typeface="Helvetica Neue Medium" panose="02000503000000020004"/>
                </a:defRPr>
              </a:pPr>
            </a:p>
          </p:txBody>
        </p:sp>
      </p:grpSp>
      <p:sp>
        <p:nvSpPr>
          <p:cNvPr id="629" name="矩形"/>
          <p:cNvSpPr txBox="1"/>
          <p:nvPr/>
        </p:nvSpPr>
        <p:spPr>
          <a:xfrm>
            <a:off x="487099" y="5925396"/>
            <a:ext cx="3711573" cy="650873"/>
          </a:xfrm>
          <a:prstGeom prst="rect">
            <a:avLst/>
          </a:prstGeom>
          <a:ln w="12700">
            <a:miter lim="400000"/>
          </a:ln>
        </p:spPr>
        <p:txBody>
          <a:bodyPr wrap="none" lIns="71435" tIns="71435" rIns="71435" bIns="71435" anchor="ctr">
            <a:spAutoFit/>
          </a:bodyPr>
          <a:lstStyle>
            <a:lvl1pPr algn="l" defTabSz="821690">
              <a:spcBef>
                <a:spcPts val="5900"/>
              </a:spcBef>
              <a:defRPr sz="280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不仅仅是功能的一站式</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0" name="矩形 53"/>
          <p:cNvSpPr/>
          <p:nvPr/>
        </p:nvSpPr>
        <p:spPr>
          <a:xfrm>
            <a:off x="216985" y="5710745"/>
            <a:ext cx="4232031" cy="5282840"/>
          </a:xfrm>
          <a:prstGeom prst="rect">
            <a:avLst/>
          </a:prstGeom>
          <a:ln w="50800">
            <a:solidFill>
              <a:srgbClr val="BFBFBF"/>
            </a:solidFill>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31" name="外部系统交互与集成"/>
          <p:cNvSpPr/>
          <p:nvPr/>
        </p:nvSpPr>
        <p:spPr>
          <a:xfrm>
            <a:off x="439784" y="7079005"/>
            <a:ext cx="3786433" cy="828969"/>
          </a:xfrm>
          <a:prstGeom prst="rect">
            <a:avLst/>
          </a:prstGeom>
          <a:solidFill>
            <a:srgbClr val="E2E2E2"/>
          </a:solidFill>
          <a:ln w="12700">
            <a:miter lim="400000"/>
          </a:ln>
        </p:spPr>
        <p:txBody>
          <a:bodyPr lIns="71437" tIns="71437" rIns="71437" bIns="71437" anchor="ctr"/>
          <a:lstStyle>
            <a:lvl1pPr defTabSz="821690">
              <a:defRPr sz="2400" b="0">
                <a:solidFill>
                  <a:srgbClr val="595959"/>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外部系统交互与集成</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2" name="存量测试脚本的兼容"/>
          <p:cNvSpPr/>
          <p:nvPr/>
        </p:nvSpPr>
        <p:spPr>
          <a:xfrm>
            <a:off x="439784" y="8352164"/>
            <a:ext cx="3786433" cy="828970"/>
          </a:xfrm>
          <a:prstGeom prst="rect">
            <a:avLst/>
          </a:prstGeom>
          <a:solidFill>
            <a:srgbClr val="E2E2E2"/>
          </a:solidFill>
          <a:ln w="12700">
            <a:miter lim="400000"/>
          </a:ln>
        </p:spPr>
        <p:txBody>
          <a:bodyPr lIns="71437" tIns="71437" rIns="71437" bIns="71437" anchor="ctr"/>
          <a:lstStyle>
            <a:lvl1pPr defTabSz="821690">
              <a:defRPr sz="2400" b="0">
                <a:solidFill>
                  <a:srgbClr val="595959"/>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存量测试脚本的兼容</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3" name="系统功能模块的联动"/>
          <p:cNvSpPr/>
          <p:nvPr/>
        </p:nvSpPr>
        <p:spPr>
          <a:xfrm>
            <a:off x="439784" y="9625324"/>
            <a:ext cx="3786433" cy="828969"/>
          </a:xfrm>
          <a:prstGeom prst="rect">
            <a:avLst/>
          </a:prstGeom>
          <a:solidFill>
            <a:srgbClr val="E2E2E2"/>
          </a:solidFill>
          <a:ln w="12700">
            <a:miter lim="400000"/>
          </a:ln>
        </p:spPr>
        <p:txBody>
          <a:bodyPr lIns="71437" tIns="71437" rIns="71437" bIns="71437" anchor="ctr"/>
          <a:lstStyle>
            <a:lvl1pPr defTabSz="821690">
              <a:defRPr sz="2400" b="0">
                <a:solidFill>
                  <a:srgbClr val="595959"/>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系统功能模块的联动</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文本框 2"/>
          <p:cNvSpPr txBox="1"/>
          <p:nvPr>
            <p:custDataLst>
              <p:tags r:id="rId1"/>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2"/>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MeterSphere 的关键架构设计之二：团队协作及多租户模型"/>
          <p:cNvSpPr txBox="1"/>
          <p:nvPr/>
        </p:nvSpPr>
        <p:spPr>
          <a:xfrm>
            <a:off x="2" y="1499895"/>
            <a:ext cx="24384000" cy="1012190"/>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 关键能力设计三：数据一站式</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42" name="组合 19"/>
          <p:cNvGrpSpPr/>
          <p:nvPr/>
        </p:nvGrpSpPr>
        <p:grpSpPr>
          <a:xfrm>
            <a:off x="8871490" y="4362966"/>
            <a:ext cx="11611681" cy="6749114"/>
            <a:chOff x="0" y="0"/>
            <a:chExt cx="11611679" cy="6749113"/>
          </a:xfrm>
        </p:grpSpPr>
        <p:sp>
          <p:nvSpPr>
            <p:cNvPr id="636" name="up-arrow_156323"/>
            <p:cNvSpPr/>
            <p:nvPr/>
          </p:nvSpPr>
          <p:spPr>
            <a:xfrm rot="16200000">
              <a:off x="6032490" y="1383113"/>
              <a:ext cx="6293663" cy="41122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3" y="14955"/>
                  </a:lnTo>
                  <a:lnTo>
                    <a:pt x="0" y="21600"/>
                  </a:lnTo>
                  <a:lnTo>
                    <a:pt x="10803" y="0"/>
                  </a:lnTo>
                  <a:lnTo>
                    <a:pt x="21600" y="21600"/>
                  </a:lnTo>
                  <a:close/>
                </a:path>
              </a:pathLst>
            </a:custGeom>
            <a:solidFill>
              <a:srgbClr val="D6D5D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637" name="down-arrow_156325"/>
            <p:cNvSpPr/>
            <p:nvPr/>
          </p:nvSpPr>
          <p:spPr>
            <a:xfrm rot="16200000">
              <a:off x="-539150" y="1318430"/>
              <a:ext cx="6034936" cy="4112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3" y="6645"/>
                  </a:lnTo>
                  <a:lnTo>
                    <a:pt x="21600" y="0"/>
                  </a:lnTo>
                  <a:lnTo>
                    <a:pt x="10803" y="21600"/>
                  </a:lnTo>
                  <a:lnTo>
                    <a:pt x="0" y="0"/>
                  </a:lnTo>
                  <a:close/>
                </a:path>
              </a:pathLst>
            </a:custGeom>
            <a:solidFill>
              <a:srgbClr val="D6D5D5"/>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638" name="rectangle_274342"/>
            <p:cNvSpPr/>
            <p:nvPr/>
          </p:nvSpPr>
          <p:spPr>
            <a:xfrm rot="16200000">
              <a:off x="2454262" y="2788374"/>
              <a:ext cx="6749115" cy="1172364"/>
            </a:xfrm>
            <a:custGeom>
              <a:avLst/>
              <a:gdLst/>
              <a:ahLst/>
              <a:cxnLst>
                <a:cxn ang="0">
                  <a:pos x="wd2" y="hd2"/>
                </a:cxn>
                <a:cxn ang="5400000">
                  <a:pos x="wd2" y="hd2"/>
                </a:cxn>
                <a:cxn ang="10800000">
                  <a:pos x="wd2" y="hd2"/>
                </a:cxn>
                <a:cxn ang="16200000">
                  <a:pos x="wd2" y="hd2"/>
                </a:cxn>
              </a:cxnLst>
              <a:rect l="0" t="0" r="r" b="b"/>
              <a:pathLst>
                <a:path w="21600" h="21600" extrusionOk="0">
                  <a:moveTo>
                    <a:pt x="21148" y="0"/>
                  </a:moveTo>
                  <a:lnTo>
                    <a:pt x="449" y="0"/>
                  </a:lnTo>
                  <a:cubicBezTo>
                    <a:pt x="202" y="0"/>
                    <a:pt x="0" y="324"/>
                    <a:pt x="0" y="719"/>
                  </a:cubicBezTo>
                  <a:lnTo>
                    <a:pt x="0" y="20876"/>
                  </a:lnTo>
                  <a:cubicBezTo>
                    <a:pt x="0" y="21276"/>
                    <a:pt x="202" y="21600"/>
                    <a:pt x="449" y="21600"/>
                  </a:cubicBezTo>
                  <a:lnTo>
                    <a:pt x="21148" y="21600"/>
                  </a:lnTo>
                  <a:cubicBezTo>
                    <a:pt x="21398" y="21600"/>
                    <a:pt x="21600" y="21276"/>
                    <a:pt x="21600" y="20876"/>
                  </a:cubicBezTo>
                  <a:lnTo>
                    <a:pt x="21600" y="719"/>
                  </a:lnTo>
                  <a:cubicBezTo>
                    <a:pt x="21600" y="324"/>
                    <a:pt x="21398" y="0"/>
                    <a:pt x="21148" y="0"/>
                  </a:cubicBezTo>
                  <a:close/>
                </a:path>
              </a:pathLst>
            </a:custGeom>
            <a:solidFill>
              <a:srgbClr val="783887"/>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639" name="文本框 16"/>
            <p:cNvSpPr txBox="1"/>
            <p:nvPr/>
          </p:nvSpPr>
          <p:spPr>
            <a:xfrm>
              <a:off x="5452582" y="1066273"/>
              <a:ext cx="752472" cy="4903258"/>
            </a:xfrm>
            <a:prstGeom prst="rect">
              <a:avLst/>
            </a:prstGeom>
            <a:noFill/>
            <a:ln w="12700" cap="flat">
              <a:noFill/>
              <a:miter lim="400000"/>
            </a:ln>
            <a:effectLst/>
          </p:spPr>
          <p:txBody>
            <a:bodyPr vert="eaVert" wrap="square" lIns="71435" tIns="71435" rIns="71435" bIns="71435" numCol="1" anchor="ctr">
              <a:spAutoFit/>
            </a:bodyPr>
            <a:lstStyle>
              <a:lvl1pPr defTabSz="821690">
                <a:defRPr sz="480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测试执行</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40" name="文本框 17"/>
            <p:cNvSpPr txBox="1"/>
            <p:nvPr/>
          </p:nvSpPr>
          <p:spPr>
            <a:xfrm>
              <a:off x="-1" y="875287"/>
              <a:ext cx="752473" cy="4903257"/>
            </a:xfrm>
            <a:prstGeom prst="rect">
              <a:avLst/>
            </a:prstGeom>
            <a:noFill/>
            <a:ln w="12700" cap="flat">
              <a:noFill/>
              <a:miter lim="400000"/>
            </a:ln>
            <a:effectLst/>
          </p:spPr>
          <p:txBody>
            <a:bodyPr vert="eaVert" wrap="square" lIns="71435" tIns="71435" rIns="71435" bIns="71435" numCol="1" anchor="ctr">
              <a:spAutoFit/>
            </a:bodyPr>
            <a:lstStyle>
              <a:lvl1pPr defTabSz="821690">
                <a:defRPr sz="480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数据输入</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41" name="文本框 18"/>
            <p:cNvSpPr txBox="1"/>
            <p:nvPr/>
          </p:nvSpPr>
          <p:spPr>
            <a:xfrm>
              <a:off x="10859207" y="939969"/>
              <a:ext cx="752473" cy="4903258"/>
            </a:xfrm>
            <a:prstGeom prst="rect">
              <a:avLst/>
            </a:prstGeom>
            <a:noFill/>
            <a:ln w="12700" cap="flat">
              <a:noFill/>
              <a:miter lim="400000"/>
            </a:ln>
            <a:effectLst/>
          </p:spPr>
          <p:txBody>
            <a:bodyPr vert="eaVert" wrap="square" lIns="71435" tIns="71435" rIns="71435" bIns="71435" numCol="1" anchor="ctr">
              <a:spAutoFit/>
            </a:bodyPr>
            <a:lstStyle>
              <a:lvl1pPr defTabSz="821690">
                <a:defRPr sz="480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数据输出</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43" name="矩形 37"/>
          <p:cNvSpPr/>
          <p:nvPr/>
        </p:nvSpPr>
        <p:spPr>
          <a:xfrm>
            <a:off x="21151743" y="5016920"/>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4" name="文本框 38"/>
          <p:cNvSpPr txBox="1"/>
          <p:nvPr/>
        </p:nvSpPr>
        <p:spPr>
          <a:xfrm>
            <a:off x="21483437" y="507139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测试计划报告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45" name="矩形 40"/>
          <p:cNvSpPr/>
          <p:nvPr/>
        </p:nvSpPr>
        <p:spPr>
          <a:xfrm>
            <a:off x="21151743" y="6237018"/>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6" name="文本框 41"/>
          <p:cNvSpPr txBox="1"/>
          <p:nvPr/>
        </p:nvSpPr>
        <p:spPr>
          <a:xfrm>
            <a:off x="21483437" y="6291491"/>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功能测试报告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47" name="矩形 43"/>
          <p:cNvSpPr/>
          <p:nvPr/>
        </p:nvSpPr>
        <p:spPr>
          <a:xfrm>
            <a:off x="21151743" y="7457115"/>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48" name="文本框 44"/>
          <p:cNvSpPr txBox="1"/>
          <p:nvPr/>
        </p:nvSpPr>
        <p:spPr>
          <a:xfrm>
            <a:off x="21483437" y="7511588"/>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接口测试报告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49" name="矩形 46"/>
          <p:cNvSpPr/>
          <p:nvPr/>
        </p:nvSpPr>
        <p:spPr>
          <a:xfrm>
            <a:off x="21151743" y="8677212"/>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50" name="文本框 47"/>
          <p:cNvSpPr txBox="1"/>
          <p:nvPr/>
        </p:nvSpPr>
        <p:spPr>
          <a:xfrm>
            <a:off x="21483437" y="8731685"/>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UI 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51" name="矩形 49"/>
          <p:cNvSpPr/>
          <p:nvPr/>
        </p:nvSpPr>
        <p:spPr>
          <a:xfrm>
            <a:off x="21151743" y="9897306"/>
            <a:ext cx="2940426" cy="759824"/>
          </a:xfrm>
          <a:prstGeom prst="rect">
            <a:avLst/>
          </a:prstGeom>
          <a:solidFill>
            <a:srgbClr val="783887"/>
          </a:solidFill>
          <a:ln w="12700">
            <a:miter lim="400000"/>
          </a:ln>
        </p:spPr>
        <p:txBody>
          <a:bodyPr lIns="71436" tIns="71436" rIns="71436" bIns="71436" anchor="ctr"/>
          <a:lstStyle/>
          <a:p>
            <a:pPr defTabSz="821690">
              <a:defRPr sz="4000" b="0">
                <a:solidFill>
                  <a:srgbClr val="FFFFFF"/>
                </a:solidFill>
                <a:latin typeface="+mn-lt"/>
                <a:ea typeface="+mn-ea"/>
                <a:cs typeface="+mn-cs"/>
                <a:sym typeface="Helvetica Neue Medium" panose="02000503000000020004"/>
              </a:defRPr>
            </a:pPr>
          </a:p>
        </p:txBody>
      </p:sp>
      <p:sp>
        <p:nvSpPr>
          <p:cNvPr id="652" name="文本框 50"/>
          <p:cNvSpPr txBox="1"/>
          <p:nvPr/>
        </p:nvSpPr>
        <p:spPr>
          <a:xfrm>
            <a:off x="21483437" y="9951780"/>
            <a:ext cx="2277037" cy="650873"/>
          </a:xfrm>
          <a:prstGeom prst="rect">
            <a:avLst/>
          </a:prstGeom>
          <a:solidFill>
            <a:srgbClr val="783887"/>
          </a:solidFill>
          <a:ln w="12700">
            <a:miter lim="400000"/>
          </a:ln>
        </p:spPr>
        <p:txBody>
          <a:bodyPr lIns="71435" tIns="71435" rIns="71435" bIns="71435" anchor="ctr">
            <a:spAutoFit/>
          </a:bodyPr>
          <a:lstStyle>
            <a:lvl1pPr defTabSz="821690">
              <a:defRPr sz="28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55" name="组合 24"/>
          <p:cNvGrpSpPr/>
          <p:nvPr/>
        </p:nvGrpSpPr>
        <p:grpSpPr>
          <a:xfrm>
            <a:off x="5446131" y="8754684"/>
            <a:ext cx="2322249" cy="894340"/>
            <a:chOff x="0" y="0"/>
            <a:chExt cx="2322247" cy="894338"/>
          </a:xfrm>
        </p:grpSpPr>
        <p:sp>
          <p:nvSpPr>
            <p:cNvPr id="653" name="矩形 25"/>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4" name="文本框 26"/>
            <p:cNvSpPr txBox="1"/>
            <p:nvPr/>
          </p:nvSpPr>
          <p:spPr>
            <a:xfrm>
              <a:off x="261960" y="197933"/>
              <a:ext cx="1798326"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脚本伪造数据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658" name="组合 27"/>
          <p:cNvGrpSpPr/>
          <p:nvPr/>
        </p:nvGrpSpPr>
        <p:grpSpPr>
          <a:xfrm>
            <a:off x="5446131" y="6271340"/>
            <a:ext cx="2322249" cy="894339"/>
            <a:chOff x="0" y="0"/>
            <a:chExt cx="2322247" cy="894338"/>
          </a:xfrm>
        </p:grpSpPr>
        <p:sp>
          <p:nvSpPr>
            <p:cNvPr id="656" name="矩形 28"/>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57" name="文本框 29"/>
            <p:cNvSpPr txBox="1"/>
            <p:nvPr/>
          </p:nvSpPr>
          <p:spPr>
            <a:xfrm>
              <a:off x="261960" y="197934"/>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JMeter 函数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661" name="组合 30"/>
          <p:cNvGrpSpPr/>
          <p:nvPr/>
        </p:nvGrpSpPr>
        <p:grpSpPr>
          <a:xfrm>
            <a:off x="5446131" y="7514794"/>
            <a:ext cx="2322249" cy="894339"/>
            <a:chOff x="0" y="0"/>
            <a:chExt cx="2322247" cy="894338"/>
          </a:xfrm>
        </p:grpSpPr>
        <p:sp>
          <p:nvSpPr>
            <p:cNvPr id="659" name="矩形 31"/>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0" name="文本框 32"/>
            <p:cNvSpPr txBox="1"/>
            <p:nvPr/>
          </p:nvSpPr>
          <p:spPr>
            <a:xfrm>
              <a:off x="261960" y="197937"/>
              <a:ext cx="1798326"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MockJs 函数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664" name="组合 33"/>
          <p:cNvGrpSpPr/>
          <p:nvPr/>
        </p:nvGrpSpPr>
        <p:grpSpPr>
          <a:xfrm>
            <a:off x="631086" y="6271340"/>
            <a:ext cx="2322249" cy="894339"/>
            <a:chOff x="0" y="0"/>
            <a:chExt cx="2322248" cy="894338"/>
          </a:xfrm>
        </p:grpSpPr>
        <p:sp>
          <p:nvSpPr>
            <p:cNvPr id="662" name="矩形 34"/>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3" name="文本框 35"/>
            <p:cNvSpPr txBox="1"/>
            <p:nvPr/>
          </p:nvSpPr>
          <p:spPr>
            <a:xfrm>
              <a:off x="-1" y="197934"/>
              <a:ext cx="2230209" cy="498475"/>
            </a:xfrm>
            <a:prstGeom prst="rect">
              <a:avLst/>
            </a:prstGeom>
            <a:noFill/>
            <a:ln w="12700" cap="flat">
              <a:noFill/>
              <a:miter lim="400000"/>
            </a:ln>
            <a:effectLst/>
          </p:spPr>
          <p:txBody>
            <a:bodyPr wrap="square" lIns="71436" tIns="71436" rIns="71436" bIns="71436" numCol="1" anchor="ctr">
              <a:spAutoFit/>
            </a:bodyPr>
            <a:lstStyle/>
            <a:p>
              <a:pPr defTabSz="821690">
                <a:defRPr sz="110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 </a:t>
              </a:r>
              <a:r>
                <a:rPr sz="2000">
                  <a:latin typeface="微软雅黑" panose="020B0503020204020204" charset="-122"/>
                  <a:ea typeface="微软雅黑" panose="020B0503020204020204" charset="-122"/>
                  <a:cs typeface="微软雅黑" panose="020B0503020204020204" charset="-122"/>
                  <a:sym typeface="微软雅黑" panose="020B0503020204020204" charset="-122"/>
                </a:rPr>
                <a:t>数据库抽取数据</a:t>
              </a:r>
              <a:endParaRPr sz="20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667" name="组合 36"/>
          <p:cNvGrpSpPr/>
          <p:nvPr/>
        </p:nvGrpSpPr>
        <p:grpSpPr>
          <a:xfrm>
            <a:off x="3029979" y="6271340"/>
            <a:ext cx="2322249" cy="894339"/>
            <a:chOff x="0" y="0"/>
            <a:chExt cx="2322247" cy="894338"/>
          </a:xfrm>
        </p:grpSpPr>
        <p:sp>
          <p:nvSpPr>
            <p:cNvPr id="665" name="矩形 37"/>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6" name="文本框 38"/>
            <p:cNvSpPr txBox="1"/>
            <p:nvPr/>
          </p:nvSpPr>
          <p:spPr>
            <a:xfrm>
              <a:off x="177001" y="197937"/>
              <a:ext cx="1968245"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自定义 JAR 包</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670" name="组合 39"/>
          <p:cNvGrpSpPr/>
          <p:nvPr/>
        </p:nvGrpSpPr>
        <p:grpSpPr>
          <a:xfrm>
            <a:off x="3029979" y="7514793"/>
            <a:ext cx="2322249" cy="894339"/>
            <a:chOff x="0" y="0"/>
            <a:chExt cx="2322247" cy="894338"/>
          </a:xfrm>
        </p:grpSpPr>
        <p:sp>
          <p:nvSpPr>
            <p:cNvPr id="668" name="矩形 40"/>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69" name="文本框 41"/>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p>
              <a:pPr defTabSz="821690">
                <a:defRPr sz="200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CSV 参数化数据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71" name="文本框 42"/>
          <p:cNvSpPr txBox="1"/>
          <p:nvPr/>
        </p:nvSpPr>
        <p:spPr>
          <a:xfrm>
            <a:off x="6044114" y="5443854"/>
            <a:ext cx="1168411" cy="662941"/>
          </a:xfrm>
          <a:prstGeom prst="rect">
            <a:avLst/>
          </a:prstGeom>
          <a:ln w="12700">
            <a:miter lim="400000"/>
          </a:ln>
        </p:spPr>
        <p:txBody>
          <a:bodyPr lIns="45719" rIns="45719">
            <a:spAutoFit/>
          </a:bodyPr>
          <a:lstStyle>
            <a:lvl1pPr defTabSz="821690">
              <a:defRPr>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造数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2" name="文本框 43"/>
          <p:cNvSpPr txBox="1"/>
          <p:nvPr/>
        </p:nvSpPr>
        <p:spPr>
          <a:xfrm>
            <a:off x="3334573" y="5443854"/>
            <a:ext cx="1789707" cy="662941"/>
          </a:xfrm>
          <a:prstGeom prst="rect">
            <a:avLst/>
          </a:prstGeom>
          <a:ln w="12700">
            <a:miter lim="400000"/>
          </a:ln>
        </p:spPr>
        <p:txBody>
          <a:bodyPr lIns="45719" rIns="45719">
            <a:spAutoFit/>
          </a:bodyPr>
          <a:lstStyle>
            <a:lvl1pPr defTabSz="821690">
              <a:defRPr>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文件管理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3" name="文本框 44"/>
          <p:cNvSpPr txBox="1"/>
          <p:nvPr/>
        </p:nvSpPr>
        <p:spPr>
          <a:xfrm>
            <a:off x="1246328" y="5443854"/>
            <a:ext cx="1168412" cy="662941"/>
          </a:xfrm>
          <a:prstGeom prst="rect">
            <a:avLst/>
          </a:prstGeom>
          <a:ln w="12700">
            <a:miter lim="400000"/>
          </a:ln>
        </p:spPr>
        <p:txBody>
          <a:bodyPr lIns="45719" rIns="45719">
            <a:spAutoFit/>
          </a:bodyPr>
          <a:lstStyle>
            <a:lvl1pPr defTabSz="821690">
              <a:defRPr>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取数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4" name="矩形 45"/>
          <p:cNvSpPr/>
          <p:nvPr/>
        </p:nvSpPr>
        <p:spPr>
          <a:xfrm>
            <a:off x="527538" y="5302060"/>
            <a:ext cx="7438293" cy="4668418"/>
          </a:xfrm>
          <a:prstGeom prst="rect">
            <a:avLst/>
          </a:prstGeom>
          <a:ln w="25400">
            <a:solidFill>
              <a:srgbClr val="BFBFBF"/>
            </a:solidFill>
          </a:ln>
        </p:spPr>
        <p:txBody>
          <a:bodyPr lIns="71436" tIns="71436" rIns="71436" bIns="71436" anchor="ctr"/>
          <a:lstStyle/>
          <a:p>
            <a:pPr defTabSz="821690">
              <a:defRPr b="0">
                <a:solidFill>
                  <a:srgbClr val="FFFFFF"/>
                </a:solidFill>
                <a:latin typeface="+mn-lt"/>
                <a:ea typeface="+mn-ea"/>
                <a:cs typeface="+mn-cs"/>
                <a:sym typeface="Helvetica Neue Medium" panose="02000503000000020004"/>
              </a:defRPr>
            </a:pPr>
          </a:p>
        </p:txBody>
      </p:sp>
      <p:sp>
        <p:nvSpPr>
          <p:cNvPr id="675" name="文本框 46"/>
          <p:cNvSpPr txBox="1"/>
          <p:nvPr/>
        </p:nvSpPr>
        <p:spPr>
          <a:xfrm>
            <a:off x="1036305" y="4492137"/>
            <a:ext cx="6552977" cy="726441"/>
          </a:xfrm>
          <a:prstGeom prst="rect">
            <a:avLst/>
          </a:prstGeom>
          <a:ln w="12700">
            <a:miter lim="400000"/>
          </a:ln>
        </p:spPr>
        <p:txBody>
          <a:bodyPr lIns="45719" rIns="45719">
            <a:spAutoFit/>
          </a:bodyPr>
          <a:lstStyle/>
          <a:p>
            <a:pPr defTabSz="821690">
              <a:defRPr sz="360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MeterSphere 提供的数据能力</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78" name="组合 48"/>
          <p:cNvGrpSpPr/>
          <p:nvPr/>
        </p:nvGrpSpPr>
        <p:grpSpPr>
          <a:xfrm>
            <a:off x="3024119" y="8757439"/>
            <a:ext cx="2322249" cy="894339"/>
            <a:chOff x="0" y="0"/>
            <a:chExt cx="2322247" cy="894338"/>
          </a:xfrm>
        </p:grpSpPr>
        <p:sp>
          <p:nvSpPr>
            <p:cNvPr id="676" name="矩形 49"/>
            <p:cNvSpPr/>
            <p:nvPr/>
          </p:nvSpPr>
          <p:spPr>
            <a:xfrm>
              <a:off x="0" y="-1"/>
              <a:ext cx="2322248" cy="894340"/>
            </a:xfrm>
            <a:prstGeom prst="rect">
              <a:avLst/>
            </a:prstGeom>
            <a:solidFill>
              <a:srgbClr val="6C6969"/>
            </a:solidFill>
            <a:ln w="12700" cap="flat">
              <a:noFill/>
              <a:miter lim="400000"/>
            </a:ln>
            <a:effectLst/>
          </p:spPr>
          <p:txBody>
            <a:bodyPr wrap="square" lIns="71436" tIns="71436" rIns="71436" bIns="71436" numCol="1" anchor="ctr">
              <a:noAutofit/>
            </a:bodyPr>
            <a:lstStyle/>
            <a:p>
              <a:pPr defTabSz="821690">
                <a:defRPr sz="1600" b="0">
                  <a:solidFill>
                    <a:srgbClr val="FFFFFF"/>
                  </a:solidFill>
                  <a:latin typeface="+mn-lt"/>
                  <a:ea typeface="+mn-ea"/>
                  <a:cs typeface="+mn-cs"/>
                  <a:sym typeface="Helvetica Neue Medium" panose="02000503000000020004"/>
                </a:defRPr>
              </a:pPr>
            </a:p>
          </p:txBody>
        </p:sp>
        <p:sp>
          <p:nvSpPr>
            <p:cNvPr id="677" name="文本框 50"/>
            <p:cNvSpPr txBox="1"/>
            <p:nvPr/>
          </p:nvSpPr>
          <p:spPr>
            <a:xfrm>
              <a:off x="88501" y="197925"/>
              <a:ext cx="2145247" cy="498475"/>
            </a:xfrm>
            <a:prstGeom prst="rect">
              <a:avLst/>
            </a:prstGeom>
            <a:noFill/>
            <a:ln w="12700" cap="flat">
              <a:noFill/>
              <a:miter lim="400000"/>
            </a:ln>
            <a:effectLst/>
          </p:spPr>
          <p:txBody>
            <a:bodyPr wrap="square" lIns="71436" tIns="71436" rIns="71436" bIns="71436" numCol="1" anchor="ctr">
              <a:spAutoFit/>
            </a:bodyPr>
            <a:lstStyle>
              <a:lvl1pPr defTabSz="821690">
                <a:defRPr sz="200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其他依赖文件</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custDataLst>
              <p:tags r:id="rId1"/>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2"/>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依据三个关键能力打造一站式持续测试平台"/>
          <p:cNvSpPr txBox="1"/>
          <p:nvPr/>
        </p:nvSpPr>
        <p:spPr>
          <a:xfrm>
            <a:off x="4372609" y="1499936"/>
            <a:ext cx="13213080" cy="101219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sz="5400">
                <a:latin typeface="微软雅黑" panose="020B0503020204020204" charset="-122"/>
                <a:ea typeface="微软雅黑" panose="020B0503020204020204" charset="-122"/>
                <a:cs typeface="微软雅黑" panose="020B0503020204020204" charset="-122"/>
                <a:sym typeface="微软雅黑" panose="020B0503020204020204" charset="-122"/>
              </a:rPr>
              <a:t>依据三个关键能力打造一站式持续测试平台</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1" name="- 让测试成为一种能力，为不同的团队进行赋能 -"/>
          <p:cNvSpPr txBox="1"/>
          <p:nvPr/>
        </p:nvSpPr>
        <p:spPr>
          <a:xfrm>
            <a:off x="7276124" y="2848231"/>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 让测试成为一种能力，为不同的团队进行赋能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28" name="组合 39"/>
          <p:cNvGrpSpPr/>
          <p:nvPr/>
        </p:nvGrpSpPr>
        <p:grpSpPr>
          <a:xfrm>
            <a:off x="1978234" y="4230727"/>
            <a:ext cx="20427534" cy="8911329"/>
            <a:chOff x="0" y="0"/>
            <a:chExt cx="20427532" cy="8911328"/>
          </a:xfrm>
        </p:grpSpPr>
        <p:sp>
          <p:nvSpPr>
            <p:cNvPr id="682" name="持续…"/>
            <p:cNvSpPr txBox="1"/>
            <p:nvPr/>
          </p:nvSpPr>
          <p:spPr>
            <a:xfrm>
              <a:off x="248860" y="136940"/>
              <a:ext cx="663575" cy="854075"/>
            </a:xfrm>
            <a:prstGeom prst="rect">
              <a:avLst/>
            </a:prstGeom>
            <a:noFill/>
            <a:ln w="12700" cap="flat">
              <a:noFill/>
              <a:miter lim="400000"/>
            </a:ln>
            <a:effectLst/>
          </p:spPr>
          <p:txBody>
            <a:bodyPr wrap="none" lIns="71436" tIns="71436" rIns="71436" bIns="71436" numCol="1" anchor="ctr">
              <a:spAutoFit/>
            </a:bodyPr>
            <a:lstStyle/>
            <a:p>
              <a:pPr defTabSz="821690">
                <a:defRPr sz="20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持续</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821690">
                <a:defRPr sz="20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07" name="组合 30"/>
            <p:cNvGrpSpPr/>
            <p:nvPr/>
          </p:nvGrpSpPr>
          <p:grpSpPr>
            <a:xfrm>
              <a:off x="833285" y="1197381"/>
              <a:ext cx="18855695" cy="4348937"/>
              <a:chOff x="0" y="0"/>
              <a:chExt cx="18855694" cy="4348936"/>
            </a:xfrm>
          </p:grpSpPr>
          <p:grpSp>
            <p:nvGrpSpPr>
              <p:cNvPr id="685" name="团队协作、融入 DevOps"/>
              <p:cNvGrpSpPr/>
              <p:nvPr/>
            </p:nvGrpSpPr>
            <p:grpSpPr>
              <a:xfrm>
                <a:off x="-1" y="1839996"/>
                <a:ext cx="18855696" cy="2508941"/>
                <a:chOff x="0" y="0"/>
                <a:chExt cx="18855694" cy="2508940"/>
              </a:xfrm>
            </p:grpSpPr>
            <p:sp>
              <p:nvSpPr>
                <p:cNvPr id="683" name="矩形"/>
                <p:cNvSpPr/>
                <p:nvPr/>
              </p:nvSpPr>
              <p:spPr>
                <a:xfrm>
                  <a:off x="-1" y="-1"/>
                  <a:ext cx="18855696" cy="2508942"/>
                </a:xfrm>
                <a:prstGeom prst="rect">
                  <a:avLst/>
                </a:prstGeom>
                <a:solidFill>
                  <a:srgbClr val="783887"/>
                </a:solidFill>
                <a:ln w="12700" cap="flat">
                  <a:noFill/>
                  <a:miter lim="400000"/>
                </a:ln>
                <a:effectLst/>
              </p:spPr>
              <p:txBody>
                <a:bodyPr wrap="square" lIns="71436" tIns="71436" rIns="71436" bIns="71436" numCol="1" anchor="t">
                  <a:noAutofit/>
                </a:bodyPr>
                <a:lstStyle/>
                <a:p>
                  <a:pPr defTabSz="821690">
                    <a:defRPr b="0">
                      <a:solidFill>
                        <a:srgbClr val="FFFFFF"/>
                      </a:solidFill>
                      <a:latin typeface="+mn-lt"/>
                      <a:ea typeface="+mn-ea"/>
                      <a:cs typeface="+mn-cs"/>
                      <a:sym typeface="Helvetica Neue Medium" panose="02000503000000020004"/>
                    </a:defRPr>
                  </a:pPr>
                </a:p>
              </p:txBody>
            </p:sp>
            <p:sp>
              <p:nvSpPr>
                <p:cNvPr id="684" name="团队协作、融入 DevOps"/>
                <p:cNvSpPr txBox="1"/>
                <p:nvPr/>
              </p:nvSpPr>
              <p:spPr>
                <a:xfrm>
                  <a:off x="-1" y="-1"/>
                  <a:ext cx="18855696" cy="714375"/>
                </a:xfrm>
                <a:prstGeom prst="rect">
                  <a:avLst/>
                </a:prstGeom>
                <a:noFill/>
                <a:ln w="12700" cap="flat">
                  <a:noFill/>
                  <a:miter lim="400000"/>
                </a:ln>
                <a:effectLst/>
              </p:spPr>
              <p:txBody>
                <a:bodyPr wrap="square" lIns="71436" tIns="71436" rIns="71436" bIns="71436" numCol="1" anchor="t">
                  <a:spAutoFit/>
                </a:bodyPr>
                <a:lstStyle>
                  <a:lvl1pPr defTabSz="821690">
                    <a:defRPr b="0">
                      <a:solidFill>
                        <a:srgbClr val="FFFFFF"/>
                      </a:solidFill>
                      <a:latin typeface="+mn-lt"/>
                      <a:ea typeface="+mn-ea"/>
                      <a:cs typeface="+mn-cs"/>
                      <a:sym typeface="Helvetica Neue Medium" panose="02000503000000020004"/>
                    </a:defRPr>
                  </a:lvl1pPr>
                </a:lstStyle>
                <a:p>
                  <a:r>
                    <a:t>团队协作、融入 DevOps</a:t>
                  </a:r>
                </a:p>
              </p:txBody>
            </p:sp>
          </p:grpSp>
          <p:sp>
            <p:nvSpPr>
              <p:cNvPr id="686" name="箭头: 左右 106"/>
              <p:cNvSpPr/>
              <p:nvPr/>
            </p:nvSpPr>
            <p:spPr>
              <a:xfrm>
                <a:off x="320263" y="3403097"/>
                <a:ext cx="18320428" cy="295210"/>
              </a:xfrm>
              <a:prstGeom prst="leftRightArrow">
                <a:avLst>
                  <a:gd name="adj1" fmla="val 50000"/>
                  <a:gd name="adj2" fmla="val 50000"/>
                </a:avLst>
              </a:prstGeom>
              <a:solidFill>
                <a:srgbClr val="FFFFFF"/>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687" name="箭头: 右 117"/>
              <p:cNvSpPr/>
              <p:nvPr/>
            </p:nvSpPr>
            <p:spPr>
              <a:xfrm rot="10800000">
                <a:off x="3833474" y="2806583"/>
                <a:ext cx="2887641" cy="313009"/>
              </a:xfrm>
              <a:prstGeom prst="rightArrow">
                <a:avLst>
                  <a:gd name="adj1" fmla="val 50000"/>
                  <a:gd name="adj2" fmla="val 50000"/>
                </a:avLst>
              </a:prstGeom>
              <a:solidFill>
                <a:srgbClr val="FFFFFF"/>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688" name="文本框 118"/>
              <p:cNvSpPr txBox="1"/>
              <p:nvPr/>
            </p:nvSpPr>
            <p:spPr>
              <a:xfrm>
                <a:off x="4420747" y="2404149"/>
                <a:ext cx="1631341" cy="473075"/>
              </a:xfrm>
              <a:prstGeom prst="rect">
                <a:avLst/>
              </a:prstGeom>
              <a:noFill/>
              <a:ln w="12700" cap="flat">
                <a:noFill/>
                <a:miter lim="400000"/>
              </a:ln>
              <a:effectLst/>
            </p:spPr>
            <p:txBody>
              <a:bodyPr wrap="square" lIns="71436" tIns="71436" rIns="71436" bIns="71436" numCol="1" anchor="ctr">
                <a:spAutoFit/>
              </a:bodyPr>
              <a:lstStyle>
                <a:lvl1pPr defTabSz="821690">
                  <a:defRPr sz="19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测试左移</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9" name="矩形 143"/>
              <p:cNvSpPr txBox="1"/>
              <p:nvPr/>
            </p:nvSpPr>
            <p:spPr>
              <a:xfrm>
                <a:off x="206896" y="2656701"/>
                <a:ext cx="2183811" cy="612775"/>
              </a:xfrm>
              <a:prstGeom prst="rect">
                <a:avLst/>
              </a:prstGeom>
              <a:noFill/>
              <a:ln w="12700" cap="flat">
                <a:noFill/>
                <a:miter lim="400000"/>
              </a:ln>
              <a:effectLst/>
            </p:spPr>
            <p:txBody>
              <a:bodyPr wrap="square" lIns="71436" tIns="71436" rIns="71436" bIns="71436" numCol="1" anchor="ctr">
                <a:spAutoFit/>
              </a:bodyPr>
              <a:lstStyle>
                <a:lvl1pPr defTabSz="821690">
                  <a:defRPr sz="26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开发参与测试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0" name="矩形 144"/>
              <p:cNvSpPr txBox="1"/>
              <p:nvPr/>
            </p:nvSpPr>
            <p:spPr>
              <a:xfrm>
                <a:off x="8118082" y="2656701"/>
                <a:ext cx="1546941" cy="612775"/>
              </a:xfrm>
              <a:prstGeom prst="rect">
                <a:avLst/>
              </a:prstGeom>
              <a:noFill/>
              <a:ln w="12700" cap="flat">
                <a:noFill/>
                <a:miter lim="400000"/>
              </a:ln>
              <a:effectLst/>
            </p:spPr>
            <p:txBody>
              <a:bodyPr wrap="square" lIns="71436" tIns="71436" rIns="71436" bIns="71436" numCol="1" anchor="ctr">
                <a:spAutoFit/>
              </a:bodyPr>
              <a:lstStyle>
                <a:lvl1pPr defTabSz="821690">
                  <a:defRPr sz="26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测试团队</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1" name="矩形 145"/>
              <p:cNvSpPr txBox="1"/>
              <p:nvPr/>
            </p:nvSpPr>
            <p:spPr>
              <a:xfrm>
                <a:off x="15433842" y="2656701"/>
                <a:ext cx="2242467" cy="612775"/>
              </a:xfrm>
              <a:prstGeom prst="rect">
                <a:avLst/>
              </a:prstGeom>
              <a:noFill/>
              <a:ln w="12700" cap="flat">
                <a:noFill/>
                <a:miter lim="400000"/>
              </a:ln>
              <a:effectLst/>
            </p:spPr>
            <p:txBody>
              <a:bodyPr wrap="square" lIns="71436" tIns="71436" rIns="71436" bIns="71436" numCol="1" anchor="ctr">
                <a:spAutoFit/>
              </a:bodyPr>
              <a:lstStyle>
                <a:lvl1pPr defTabSz="821690">
                  <a:defRPr sz="26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运维参与测试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94" name="测试跟踪…"/>
              <p:cNvGrpSpPr/>
              <p:nvPr/>
            </p:nvGrpSpPr>
            <p:grpSpPr>
              <a:xfrm>
                <a:off x="3696" y="0"/>
                <a:ext cx="4165406" cy="1532312"/>
                <a:chOff x="0" y="0"/>
                <a:chExt cx="4165405" cy="1532311"/>
              </a:xfrm>
            </p:grpSpPr>
            <p:sp>
              <p:nvSpPr>
                <p:cNvPr id="692" name="矩形"/>
                <p:cNvSpPr/>
                <p:nvPr/>
              </p:nvSpPr>
              <p:spPr>
                <a:xfrm>
                  <a:off x="-1" y="0"/>
                  <a:ext cx="4165407" cy="1532312"/>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20000"/>
                    </a:lnSpc>
                    <a:defRPr sz="1900"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3" name="测试跟踪…"/>
                <p:cNvSpPr txBox="1"/>
                <p:nvPr/>
              </p:nvSpPr>
              <p:spPr>
                <a:xfrm>
                  <a:off x="-1" y="186718"/>
                  <a:ext cx="4165407" cy="1158876"/>
                </a:xfrm>
                <a:prstGeom prst="rect">
                  <a:avLst/>
                </a:prstGeom>
                <a:noFill/>
                <a:ln w="12700" cap="flat">
                  <a:noFill/>
                  <a:miter lim="400000"/>
                </a:ln>
                <a:effectLst/>
              </p:spPr>
              <p:txBody>
                <a:bodyPr wrap="square" lIns="71436" tIns="71436" rIns="71436" bIns="71436" numCol="1" anchor="ctr">
                  <a:spAutoFit/>
                </a:bodyPr>
                <a:lstStyle/>
                <a:p>
                  <a:pPr defTabSz="821690">
                    <a:lnSpc>
                      <a:spcPct val="120000"/>
                    </a:lnSpc>
                    <a:defRPr b="0">
                      <a:solidFill>
                        <a:srgbClr val="FFFFFF"/>
                      </a:solidFill>
                      <a:latin typeface="+mn-lt"/>
                      <a:ea typeface="+mn-ea"/>
                      <a:cs typeface="+mn-cs"/>
                      <a:sym typeface="Helvetica Neue Medium" panose="02000503000000020004"/>
                    </a:defRPr>
                  </a:pPr>
                  <a:r>
                    <a:t>测试跟踪</a:t>
                  </a:r>
                </a:p>
                <a:p>
                  <a:pPr defTabSz="821690">
                    <a:lnSpc>
                      <a:spcPct val="120000"/>
                    </a:lnSpc>
                    <a:defRPr sz="19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测试计划、用例管理、测试报告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697" name="接口测试…"/>
              <p:cNvGrpSpPr/>
              <p:nvPr/>
            </p:nvGrpSpPr>
            <p:grpSpPr>
              <a:xfrm>
                <a:off x="4894233" y="0"/>
                <a:ext cx="4165407" cy="1532312"/>
                <a:chOff x="0" y="0"/>
                <a:chExt cx="4165406" cy="1532311"/>
              </a:xfrm>
            </p:grpSpPr>
            <p:sp>
              <p:nvSpPr>
                <p:cNvPr id="695" name="矩形"/>
                <p:cNvSpPr/>
                <p:nvPr/>
              </p:nvSpPr>
              <p:spPr>
                <a:xfrm>
                  <a:off x="-1" y="0"/>
                  <a:ext cx="4165408" cy="1532312"/>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20000"/>
                    </a:lnSpc>
                    <a:defRPr sz="1900"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6" name="接口测试…"/>
                <p:cNvSpPr txBox="1"/>
                <p:nvPr/>
              </p:nvSpPr>
              <p:spPr>
                <a:xfrm>
                  <a:off x="-1" y="186718"/>
                  <a:ext cx="4165408" cy="1158876"/>
                </a:xfrm>
                <a:prstGeom prst="rect">
                  <a:avLst/>
                </a:prstGeom>
                <a:noFill/>
                <a:ln w="12700" cap="flat">
                  <a:noFill/>
                  <a:miter lim="400000"/>
                </a:ln>
                <a:effectLst/>
              </p:spPr>
              <p:txBody>
                <a:bodyPr wrap="square" lIns="71436" tIns="71436" rIns="71436" bIns="71436" numCol="1" anchor="ctr">
                  <a:spAutoFit/>
                </a:bodyPr>
                <a:lstStyle/>
                <a:p>
                  <a:pPr defTabSz="821690">
                    <a:lnSpc>
                      <a:spcPct val="120000"/>
                    </a:lnSpc>
                    <a:defRPr b="0">
                      <a:solidFill>
                        <a:srgbClr val="FFFFFF"/>
                      </a:solidFill>
                      <a:latin typeface="+mn-lt"/>
                      <a:ea typeface="+mn-ea"/>
                      <a:cs typeface="+mn-cs"/>
                      <a:sym typeface="Helvetica Neue Medium" panose="02000503000000020004"/>
                    </a:defRPr>
                  </a:pPr>
                  <a:r>
                    <a:t>接口测试</a:t>
                  </a:r>
                </a:p>
                <a:p>
                  <a:pPr defTabSz="821690">
                    <a:lnSpc>
                      <a:spcPct val="120000"/>
                    </a:lnSpc>
                    <a:defRPr sz="19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接口管理、接口 Mock、接口自动化</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700" name="性能测试…"/>
              <p:cNvGrpSpPr/>
              <p:nvPr/>
            </p:nvGrpSpPr>
            <p:grpSpPr>
              <a:xfrm>
                <a:off x="14675307" y="0"/>
                <a:ext cx="4165407" cy="1532312"/>
                <a:chOff x="0" y="0"/>
                <a:chExt cx="4165406" cy="1532311"/>
              </a:xfrm>
            </p:grpSpPr>
            <p:sp>
              <p:nvSpPr>
                <p:cNvPr id="698" name="矩形"/>
                <p:cNvSpPr/>
                <p:nvPr/>
              </p:nvSpPr>
              <p:spPr>
                <a:xfrm>
                  <a:off x="-1" y="0"/>
                  <a:ext cx="4165408" cy="1532312"/>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20000"/>
                    </a:lnSpc>
                    <a:defRPr sz="1900"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9" name="性能测试…"/>
                <p:cNvSpPr txBox="1"/>
                <p:nvPr/>
              </p:nvSpPr>
              <p:spPr>
                <a:xfrm>
                  <a:off x="-1" y="186718"/>
                  <a:ext cx="4165408" cy="1158876"/>
                </a:xfrm>
                <a:prstGeom prst="rect">
                  <a:avLst/>
                </a:prstGeom>
                <a:noFill/>
                <a:ln w="12700" cap="flat">
                  <a:noFill/>
                  <a:miter lim="400000"/>
                </a:ln>
                <a:effectLst/>
              </p:spPr>
              <p:txBody>
                <a:bodyPr wrap="square" lIns="71436" tIns="71436" rIns="71436" bIns="71436" numCol="1" anchor="ctr">
                  <a:spAutoFit/>
                </a:bodyPr>
                <a:lstStyle/>
                <a:p>
                  <a:pPr defTabSz="821690">
                    <a:lnSpc>
                      <a:spcPct val="120000"/>
                    </a:lnSpc>
                    <a:defRPr b="0">
                      <a:solidFill>
                        <a:srgbClr val="FFFFFF"/>
                      </a:solidFill>
                      <a:latin typeface="+mn-lt"/>
                      <a:ea typeface="+mn-ea"/>
                      <a:cs typeface="+mn-cs"/>
                      <a:sym typeface="Helvetica Neue Medium" panose="02000503000000020004"/>
                    </a:defRPr>
                  </a:pPr>
                  <a:r>
                    <a:t>性能测试</a:t>
                  </a:r>
                </a:p>
                <a:p>
                  <a:pPr defTabSz="821690">
                    <a:lnSpc>
                      <a:spcPct val="120000"/>
                    </a:lnSpc>
                    <a:defRPr sz="19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兼容 JMeter、云端压测、实时展示</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703" name="UI 测试（X-Pack）…"/>
              <p:cNvGrpSpPr/>
              <p:nvPr/>
            </p:nvGrpSpPr>
            <p:grpSpPr>
              <a:xfrm>
                <a:off x="9784770" y="0"/>
                <a:ext cx="4165408" cy="1532312"/>
                <a:chOff x="0" y="0"/>
                <a:chExt cx="4165406" cy="1532311"/>
              </a:xfrm>
            </p:grpSpPr>
            <p:sp>
              <p:nvSpPr>
                <p:cNvPr id="701" name="矩形"/>
                <p:cNvSpPr/>
                <p:nvPr/>
              </p:nvSpPr>
              <p:spPr>
                <a:xfrm>
                  <a:off x="-1" y="0"/>
                  <a:ext cx="4165408" cy="1532312"/>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20000"/>
                    </a:lnSpc>
                    <a:defRPr sz="1900"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2" name="UI 测试（X-Pack）…"/>
                <p:cNvSpPr txBox="1"/>
                <p:nvPr/>
              </p:nvSpPr>
              <p:spPr>
                <a:xfrm>
                  <a:off x="-1" y="180824"/>
                  <a:ext cx="4165408" cy="1170664"/>
                </a:xfrm>
                <a:prstGeom prst="rect">
                  <a:avLst/>
                </a:prstGeom>
                <a:noFill/>
                <a:ln w="12700" cap="flat">
                  <a:noFill/>
                  <a:miter lim="400000"/>
                </a:ln>
                <a:effectLst/>
              </p:spPr>
              <p:txBody>
                <a:bodyPr wrap="square" lIns="71436" tIns="71436" rIns="71436" bIns="71436" numCol="1" anchor="ctr">
                  <a:spAutoFit/>
                </a:bodyPr>
                <a:lstStyle/>
                <a:p>
                  <a:pPr defTabSz="821690">
                    <a:lnSpc>
                      <a:spcPct val="120000"/>
                    </a:lnSpc>
                    <a:defRPr b="0">
                      <a:solidFill>
                        <a:srgbClr val="FFFFFF"/>
                      </a:solidFill>
                      <a:latin typeface="+mn-lt"/>
                      <a:ea typeface="+mn-ea"/>
                      <a:cs typeface="+mn-cs"/>
                      <a:sym typeface="Helvetica Neue Medium" panose="02000503000000020004"/>
                    </a:defRPr>
                  </a:pPr>
                  <a:r>
                    <a:t>UI 测试</a:t>
                  </a:r>
                  <a:r>
                    <a:rPr sz="2000"/>
                    <a:t>（X-Pack）</a:t>
                  </a:r>
                  <a:endParaRPr sz="2000"/>
                </a:p>
                <a:p>
                  <a:pPr defTabSz="821690">
                    <a:lnSpc>
                      <a:spcPct val="120000"/>
                    </a:lnSpc>
                    <a:defRPr sz="19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兼容 Selenium、元素库、UI 自动化</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704" name="箭头: 右 20"/>
              <p:cNvSpPr/>
              <p:nvPr/>
            </p:nvSpPr>
            <p:spPr>
              <a:xfrm>
                <a:off x="11149235" y="2806583"/>
                <a:ext cx="2887641" cy="313009"/>
              </a:xfrm>
              <a:prstGeom prst="rightArrow">
                <a:avLst>
                  <a:gd name="adj1" fmla="val 50000"/>
                  <a:gd name="adj2" fmla="val 50000"/>
                </a:avLst>
              </a:prstGeom>
              <a:solidFill>
                <a:srgbClr val="FFFFFF"/>
              </a:solidFill>
              <a:ln w="12700" cap="flat">
                <a:noFill/>
                <a:miter lim="400000"/>
              </a:ln>
              <a:effectLst/>
            </p:spPr>
            <p:txBody>
              <a:bodyPr wrap="square" lIns="71436" tIns="71436" rIns="71436" bIns="71436" numCol="1" anchor="ctr">
                <a:noAutofit/>
              </a:bodyPr>
              <a:lstStyle/>
              <a:p>
                <a:pPr defTabSz="821690">
                  <a:defRPr sz="3000" b="0">
                    <a:solidFill>
                      <a:srgbClr val="FFFFFF"/>
                    </a:solidFill>
                    <a:latin typeface="+mn-lt"/>
                    <a:ea typeface="+mn-ea"/>
                    <a:cs typeface="+mn-cs"/>
                    <a:sym typeface="Helvetica Neue Medium" panose="02000503000000020004"/>
                  </a:defRPr>
                </a:pPr>
              </a:p>
            </p:txBody>
          </p:sp>
          <p:sp>
            <p:nvSpPr>
              <p:cNvPr id="705" name="文本框 21"/>
              <p:cNvSpPr txBox="1"/>
              <p:nvPr/>
            </p:nvSpPr>
            <p:spPr>
              <a:xfrm>
                <a:off x="11736508" y="2398288"/>
                <a:ext cx="1631341" cy="473075"/>
              </a:xfrm>
              <a:prstGeom prst="rect">
                <a:avLst/>
              </a:prstGeom>
              <a:noFill/>
              <a:ln w="12700" cap="flat">
                <a:noFill/>
                <a:miter lim="400000"/>
              </a:ln>
              <a:effectLst/>
            </p:spPr>
            <p:txBody>
              <a:bodyPr wrap="square" lIns="71436" tIns="71436" rIns="71436" bIns="71436" numCol="1" anchor="ctr">
                <a:spAutoFit/>
              </a:bodyPr>
              <a:lstStyle>
                <a:lvl1pPr defTabSz="821690">
                  <a:defRPr sz="19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测试右移</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6" name="文本框 22"/>
              <p:cNvSpPr txBox="1"/>
              <p:nvPr/>
            </p:nvSpPr>
            <p:spPr>
              <a:xfrm>
                <a:off x="6548246" y="3744569"/>
                <a:ext cx="4847623" cy="473075"/>
              </a:xfrm>
              <a:prstGeom prst="rect">
                <a:avLst/>
              </a:prstGeom>
              <a:noFill/>
              <a:ln w="12700" cap="flat">
                <a:noFill/>
                <a:miter lim="400000"/>
              </a:ln>
              <a:effectLst/>
            </p:spPr>
            <p:txBody>
              <a:bodyPr wrap="square" lIns="71436" tIns="71436" rIns="71436" bIns="71436" numCol="1" anchor="ctr">
                <a:spAutoFit/>
              </a:bodyPr>
              <a:lstStyle/>
              <a:p>
                <a:pPr defTabSz="821690">
                  <a:defRPr sz="19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QA 是全员的责任（质量内建）</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710" name="敏捷流程"/>
            <p:cNvGrpSpPr/>
            <p:nvPr/>
          </p:nvGrpSpPr>
          <p:grpSpPr>
            <a:xfrm>
              <a:off x="125640" y="8147237"/>
              <a:ext cx="20265290" cy="764092"/>
              <a:chOff x="0" y="0"/>
              <a:chExt cx="20265288" cy="764091"/>
            </a:xfrm>
          </p:grpSpPr>
          <p:sp>
            <p:nvSpPr>
              <p:cNvPr id="708" name="矩形"/>
              <p:cNvSpPr/>
              <p:nvPr/>
            </p:nvSpPr>
            <p:spPr>
              <a:xfrm>
                <a:off x="-1" y="-1"/>
                <a:ext cx="20265290" cy="764093"/>
              </a:xfrm>
              <a:prstGeom prst="rect">
                <a:avLst/>
              </a:prstGeom>
              <a:solidFill>
                <a:schemeClr val="accent1">
                  <a:lumOff val="16847"/>
                </a:schemeClr>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709" name="敏捷流程"/>
              <p:cNvSpPr txBox="1"/>
              <p:nvPr/>
            </p:nvSpPr>
            <p:spPr>
              <a:xfrm>
                <a:off x="-1" y="24858"/>
                <a:ext cx="20265290" cy="714375"/>
              </a:xfrm>
              <a:prstGeom prst="rect">
                <a:avLst/>
              </a:prstGeom>
              <a:noFill/>
              <a:ln w="12700" cap="flat">
                <a:noFill/>
                <a:miter lim="400000"/>
              </a:ln>
              <a:effectLst/>
            </p:spPr>
            <p:txBody>
              <a:bodyPr wrap="square" lIns="71436" tIns="71436" rIns="71436" bIns="71436" numCol="1" anchor="ctr">
                <a:spAutoFit/>
              </a:bodyPr>
              <a:lstStyle>
                <a:lvl1pPr defTabSz="821690">
                  <a:defRPr b="0">
                    <a:solidFill>
                      <a:srgbClr val="FFFFFF"/>
                    </a:solidFill>
                    <a:latin typeface="+mn-lt"/>
                    <a:ea typeface="+mn-ea"/>
                    <a:cs typeface="+mn-cs"/>
                    <a:sym typeface="Helvetica Neue Medium" panose="02000503000000020004"/>
                  </a:defRPr>
                </a:lvl1pPr>
              </a:lstStyle>
              <a:p>
                <a:r>
                  <a:t>敏捷流程</a:t>
                </a:r>
              </a:p>
            </p:txBody>
          </p:sp>
        </p:grpSp>
        <p:grpSp>
          <p:nvGrpSpPr>
            <p:cNvPr id="713" name="持续监控"/>
            <p:cNvGrpSpPr/>
            <p:nvPr/>
          </p:nvGrpSpPr>
          <p:grpSpPr>
            <a:xfrm>
              <a:off x="146934" y="7099476"/>
              <a:ext cx="20271484" cy="764093"/>
              <a:chOff x="0" y="0"/>
              <a:chExt cx="20271483" cy="764092"/>
            </a:xfrm>
          </p:grpSpPr>
          <p:sp>
            <p:nvSpPr>
              <p:cNvPr id="711" name="矩形"/>
              <p:cNvSpPr/>
              <p:nvPr/>
            </p:nvSpPr>
            <p:spPr>
              <a:xfrm>
                <a:off x="0" y="-1"/>
                <a:ext cx="20271484" cy="764094"/>
              </a:xfrm>
              <a:prstGeom prst="rect">
                <a:avLst/>
              </a:prstGeom>
              <a:solidFill>
                <a:schemeClr val="accent1"/>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712" name="持续监控"/>
              <p:cNvSpPr txBox="1"/>
              <p:nvPr/>
            </p:nvSpPr>
            <p:spPr>
              <a:xfrm>
                <a:off x="0" y="24859"/>
                <a:ext cx="20271484" cy="714375"/>
              </a:xfrm>
              <a:prstGeom prst="rect">
                <a:avLst/>
              </a:prstGeom>
              <a:noFill/>
              <a:ln w="12700" cap="flat">
                <a:noFill/>
                <a:miter lim="400000"/>
              </a:ln>
              <a:effectLst/>
            </p:spPr>
            <p:txBody>
              <a:bodyPr wrap="square" lIns="71436" tIns="71436" rIns="71436" bIns="71436" numCol="1" anchor="ctr">
                <a:spAutoFit/>
              </a:bodyPr>
              <a:lstStyle>
                <a:lvl1pPr defTabSz="821690">
                  <a:defRPr b="0">
                    <a:solidFill>
                      <a:srgbClr val="FFFFFF"/>
                    </a:solidFill>
                    <a:latin typeface="+mn-lt"/>
                    <a:ea typeface="+mn-ea"/>
                    <a:cs typeface="+mn-cs"/>
                    <a:sym typeface="Helvetica Neue Medium" panose="02000503000000020004"/>
                  </a:defRPr>
                </a:lvl1pPr>
              </a:lstStyle>
              <a:p>
                <a:r>
                  <a:t>持续监控</a:t>
                </a:r>
              </a:p>
            </p:txBody>
          </p:sp>
        </p:grpSp>
        <p:grpSp>
          <p:nvGrpSpPr>
            <p:cNvPr id="716" name="持续开发"/>
            <p:cNvGrpSpPr/>
            <p:nvPr/>
          </p:nvGrpSpPr>
          <p:grpSpPr>
            <a:xfrm>
              <a:off x="95031" y="6031190"/>
              <a:ext cx="7149086" cy="764094"/>
              <a:chOff x="0" y="0"/>
              <a:chExt cx="7149085" cy="764092"/>
            </a:xfrm>
          </p:grpSpPr>
          <p:sp>
            <p:nvSpPr>
              <p:cNvPr id="714" name="形状"/>
              <p:cNvSpPr/>
              <p:nvPr/>
            </p:nvSpPr>
            <p:spPr>
              <a:xfrm>
                <a:off x="-1" y="-1"/>
                <a:ext cx="7149087" cy="7640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715" name="持续开发"/>
              <p:cNvSpPr txBox="1"/>
              <p:nvPr/>
            </p:nvSpPr>
            <p:spPr>
              <a:xfrm>
                <a:off x="-1" y="50577"/>
                <a:ext cx="7149087" cy="662939"/>
              </a:xfrm>
              <a:prstGeom prst="rect">
                <a:avLst/>
              </a:prstGeom>
              <a:noFill/>
              <a:ln w="12700" cap="flat">
                <a:noFill/>
                <a:miter lim="400000"/>
              </a:ln>
              <a:effectLst/>
            </p:spPr>
            <p:txBody>
              <a:bodyPr wrap="square" lIns="45718" tIns="45718" rIns="45718" bIns="45718" numCol="1" anchor="ctr">
                <a:spAutoFit/>
              </a:bodyPr>
              <a:lstStyle>
                <a:lvl1pPr defTabSz="821690">
                  <a:defRPr b="0">
                    <a:solidFill>
                      <a:srgbClr val="FFFFFF"/>
                    </a:solidFill>
                    <a:latin typeface="+mn-lt"/>
                    <a:ea typeface="+mn-ea"/>
                    <a:cs typeface="+mn-cs"/>
                    <a:sym typeface="Helvetica Neue Medium" panose="02000503000000020004"/>
                  </a:defRPr>
                </a:lvl1pPr>
              </a:lstStyle>
              <a:p>
                <a:r>
                  <a:t>持续开发</a:t>
                </a:r>
              </a:p>
            </p:txBody>
          </p:sp>
        </p:grpSp>
        <p:grpSp>
          <p:nvGrpSpPr>
            <p:cNvPr id="719" name="持续集成"/>
            <p:cNvGrpSpPr/>
            <p:nvPr/>
          </p:nvGrpSpPr>
          <p:grpSpPr>
            <a:xfrm>
              <a:off x="6683741" y="6006149"/>
              <a:ext cx="7149086" cy="764093"/>
              <a:chOff x="0" y="0"/>
              <a:chExt cx="7149085" cy="764091"/>
            </a:xfrm>
          </p:grpSpPr>
          <p:sp>
            <p:nvSpPr>
              <p:cNvPr id="717" name="形状"/>
              <p:cNvSpPr/>
              <p:nvPr/>
            </p:nvSpPr>
            <p:spPr>
              <a:xfrm>
                <a:off x="-1" y="-1"/>
                <a:ext cx="7149087" cy="764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718" name="持续集成"/>
              <p:cNvSpPr txBox="1"/>
              <p:nvPr/>
            </p:nvSpPr>
            <p:spPr>
              <a:xfrm>
                <a:off x="-1" y="50576"/>
                <a:ext cx="7149087" cy="662939"/>
              </a:xfrm>
              <a:prstGeom prst="rect">
                <a:avLst/>
              </a:prstGeom>
              <a:noFill/>
              <a:ln w="12700" cap="flat">
                <a:noFill/>
                <a:miter lim="400000"/>
              </a:ln>
              <a:effectLst/>
            </p:spPr>
            <p:txBody>
              <a:bodyPr wrap="square" lIns="45718" tIns="45718" rIns="45718" bIns="45718" numCol="1" anchor="ctr">
                <a:spAutoFit/>
              </a:bodyPr>
              <a:lstStyle>
                <a:lvl1pPr defTabSz="821690">
                  <a:defRPr b="0">
                    <a:solidFill>
                      <a:srgbClr val="FFFFFF"/>
                    </a:solidFill>
                    <a:latin typeface="+mn-lt"/>
                    <a:ea typeface="+mn-ea"/>
                    <a:cs typeface="+mn-cs"/>
                    <a:sym typeface="Helvetica Neue Medium" panose="02000503000000020004"/>
                  </a:defRPr>
                </a:lvl1pPr>
              </a:lstStyle>
              <a:p>
                <a:r>
                  <a:t>持续集成</a:t>
                </a:r>
              </a:p>
            </p:txBody>
          </p:sp>
        </p:grpSp>
        <p:grpSp>
          <p:nvGrpSpPr>
            <p:cNvPr id="722" name="持续部署"/>
            <p:cNvGrpSpPr/>
            <p:nvPr/>
          </p:nvGrpSpPr>
          <p:grpSpPr>
            <a:xfrm>
              <a:off x="13272455" y="6031190"/>
              <a:ext cx="7149084" cy="764094"/>
              <a:chOff x="0" y="0"/>
              <a:chExt cx="7149083" cy="764092"/>
            </a:xfrm>
          </p:grpSpPr>
          <p:sp>
            <p:nvSpPr>
              <p:cNvPr id="720" name="形状"/>
              <p:cNvSpPr/>
              <p:nvPr/>
            </p:nvSpPr>
            <p:spPr>
              <a:xfrm>
                <a:off x="0" y="-1"/>
                <a:ext cx="7149084" cy="7640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4320" y="10800"/>
                    </a:lnTo>
                    <a:lnTo>
                      <a:pt x="0" y="0"/>
                    </a:lnTo>
                    <a:close/>
                  </a:path>
                </a:pathLst>
              </a:custGeom>
              <a:solidFill>
                <a:schemeClr val="accent1">
                  <a:lumOff val="-13557"/>
                </a:schemeClr>
              </a:solidFill>
              <a:ln w="12700" cap="flat">
                <a:noFill/>
                <a:miter lim="400000"/>
              </a:ln>
              <a:effectLst/>
            </p:spPr>
            <p:txBody>
              <a:bodyPr wrap="square" lIns="71436" tIns="71436" rIns="71436" bIns="71436" numCol="1" anchor="ctr">
                <a:noAutofit/>
              </a:bodyPr>
              <a:lstStyle/>
              <a:p>
                <a:pPr defTabSz="821690">
                  <a:defRPr b="0">
                    <a:solidFill>
                      <a:srgbClr val="FFFFFF"/>
                    </a:solidFill>
                    <a:latin typeface="+mn-lt"/>
                    <a:ea typeface="+mn-ea"/>
                    <a:cs typeface="+mn-cs"/>
                    <a:sym typeface="Helvetica Neue Medium" panose="02000503000000020004"/>
                  </a:defRPr>
                </a:pPr>
              </a:p>
            </p:txBody>
          </p:sp>
          <p:sp>
            <p:nvSpPr>
              <p:cNvPr id="721" name="持续部署"/>
              <p:cNvSpPr txBox="1"/>
              <p:nvPr/>
            </p:nvSpPr>
            <p:spPr>
              <a:xfrm>
                <a:off x="0" y="50577"/>
                <a:ext cx="7149084" cy="662939"/>
              </a:xfrm>
              <a:prstGeom prst="rect">
                <a:avLst/>
              </a:prstGeom>
              <a:noFill/>
              <a:ln w="12700" cap="flat">
                <a:noFill/>
                <a:miter lim="400000"/>
              </a:ln>
              <a:effectLst/>
            </p:spPr>
            <p:txBody>
              <a:bodyPr wrap="square" lIns="45718" tIns="45718" rIns="45718" bIns="45718" numCol="1" anchor="ctr">
                <a:spAutoFit/>
              </a:bodyPr>
              <a:lstStyle>
                <a:lvl1pPr defTabSz="821690">
                  <a:defRPr b="0">
                    <a:solidFill>
                      <a:srgbClr val="FFFFFF"/>
                    </a:solidFill>
                    <a:latin typeface="+mn-lt"/>
                    <a:ea typeface="+mn-ea"/>
                    <a:cs typeface="+mn-cs"/>
                    <a:sym typeface="Helvetica Neue Medium" panose="02000503000000020004"/>
                  </a:defRPr>
                </a:lvl1pPr>
              </a:lstStyle>
              <a:p>
                <a:r>
                  <a:t>持续部署</a:t>
                </a:r>
              </a:p>
            </p:txBody>
          </p:sp>
        </p:grpSp>
        <p:grpSp>
          <p:nvGrpSpPr>
            <p:cNvPr id="725" name="MeterSphere 一站式开源持续测试平台"/>
            <p:cNvGrpSpPr/>
            <p:nvPr/>
          </p:nvGrpSpPr>
          <p:grpSpPr>
            <a:xfrm>
              <a:off x="0" y="0"/>
              <a:ext cx="20427533" cy="5810093"/>
              <a:chOff x="0" y="0"/>
              <a:chExt cx="20427532" cy="5810092"/>
            </a:xfrm>
          </p:grpSpPr>
          <p:sp>
            <p:nvSpPr>
              <p:cNvPr id="723" name="MeterSphere 一站式开源持续测试平台"/>
              <p:cNvSpPr txBox="1"/>
              <p:nvPr/>
            </p:nvSpPr>
            <p:spPr>
              <a:xfrm>
                <a:off x="6830736" y="178084"/>
                <a:ext cx="6766058" cy="663575"/>
              </a:xfrm>
              <a:prstGeom prst="rect">
                <a:avLst/>
              </a:prstGeom>
              <a:noFill/>
              <a:ln w="12700" cap="flat">
                <a:noFill/>
                <a:miter lim="400000"/>
              </a:ln>
              <a:effectLst/>
            </p:spPr>
            <p:txBody>
              <a:bodyPr wrap="square" lIns="71436" tIns="71436" rIns="71436" bIns="71436" numCol="1" anchor="t">
                <a:spAutoFit/>
              </a:bodyPr>
              <a:lstStyle>
                <a:lvl1pPr defTabSz="821690">
                  <a:defRPr sz="2900">
                    <a:solidFill>
                      <a:srgbClr val="783887"/>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MeterSphere 一站式开源持续测试平台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724" name="MeterSphere 一站式开源持续测试平台 MeterSphere 一站式开源持续测试平台" descr="MeterSphere 一站式开源持续测试平台 MeterSphere 一站式开源持续测试平台"/>
              <p:cNvPicPr>
                <a:picLocks noChangeAspect="1"/>
              </p:cNvPicPr>
              <p:nvPr/>
            </p:nvPicPr>
            <p:blipFill>
              <a:blip r:embed="rId1"/>
              <a:stretch>
                <a:fillRect/>
              </a:stretch>
            </p:blipFill>
            <p:spPr>
              <a:xfrm>
                <a:off x="0" y="0"/>
                <a:ext cx="20427533" cy="5810093"/>
              </a:xfrm>
              <a:prstGeom prst="rect">
                <a:avLst/>
              </a:prstGeom>
              <a:ln w="12700" cap="flat">
                <a:noFill/>
                <a:miter lim="400000"/>
                <a:headEnd/>
                <a:tailEnd/>
              </a:ln>
              <a:effectLst/>
            </p:spPr>
          </p:pic>
        </p:grpSp>
        <p:sp>
          <p:nvSpPr>
            <p:cNvPr id="726" name="三角形"/>
            <p:cNvSpPr/>
            <p:nvPr/>
          </p:nvSpPr>
          <p:spPr>
            <a:xfrm rot="10800000" flipH="1">
              <a:off x="191180" y="220750"/>
              <a:ext cx="1569841" cy="1574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783887"/>
            </a:solidFill>
            <a:ln w="12700" cap="flat">
              <a:noFill/>
              <a:miter lim="400000"/>
            </a:ln>
            <a:effectLst/>
          </p:spPr>
          <p:txBody>
            <a:bodyPr wrap="square" lIns="71436" tIns="71436" rIns="71436" bIns="71436" numCol="1" anchor="ctr">
              <a:noAutofit/>
            </a:bodyPr>
            <a:lstStyle/>
            <a:p>
              <a:pPr defTabSz="821690">
                <a:lnSpc>
                  <a:spcPct val="120000"/>
                </a:lnSpc>
                <a:defRPr b="0">
                  <a:solidFill>
                    <a:srgbClr val="FFFFFF"/>
                  </a:solidFill>
                  <a:latin typeface="+mn-lt"/>
                  <a:ea typeface="+mn-ea"/>
                  <a:cs typeface="+mn-cs"/>
                  <a:sym typeface="Helvetica Neue Medium" panose="02000503000000020004"/>
                </a:defRPr>
              </a:pPr>
            </a:p>
          </p:txBody>
        </p:sp>
        <p:sp>
          <p:nvSpPr>
            <p:cNvPr id="727" name="持续…"/>
            <p:cNvSpPr txBox="1"/>
            <p:nvPr/>
          </p:nvSpPr>
          <p:spPr>
            <a:xfrm>
              <a:off x="248859" y="242446"/>
              <a:ext cx="663575" cy="854075"/>
            </a:xfrm>
            <a:prstGeom prst="rect">
              <a:avLst/>
            </a:prstGeom>
            <a:noFill/>
            <a:ln w="12700" cap="flat">
              <a:noFill/>
              <a:miter lim="400000"/>
            </a:ln>
            <a:effectLst/>
          </p:spPr>
          <p:txBody>
            <a:bodyPr wrap="none" lIns="71436" tIns="71436" rIns="71436" bIns="71436" numCol="1" anchor="ctr">
              <a:spAutoFit/>
            </a:bodyPr>
            <a:lstStyle/>
            <a:p>
              <a:pPr defTabSz="821690">
                <a:defRPr sz="20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持续</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821690">
                <a:defRPr sz="20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custDataLst>
              <p:tags r:id="rId2"/>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3"/>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 五大核心能力，满足企业持续测试成熟度模型 -"/>
          <p:cNvSpPr txBox="1"/>
          <p:nvPr/>
        </p:nvSpPr>
        <p:spPr>
          <a:xfrm>
            <a:off x="7237259" y="2839452"/>
            <a:ext cx="9858128"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 五大核心能力，满足企业持续测试成熟度模型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31" name="MeterSphere 的核心功能设计"/>
          <p:cNvSpPr txBox="1"/>
          <p:nvPr/>
        </p:nvSpPr>
        <p:spPr>
          <a:xfrm>
            <a:off x="6674683" y="1524000"/>
            <a:ext cx="11044555"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MeterSphere 的核心功能设计</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aphicFrame>
        <p:nvGraphicFramePr>
          <p:cNvPr id="732" name="表格"/>
          <p:cNvGraphicFramePr/>
          <p:nvPr/>
        </p:nvGraphicFramePr>
        <p:xfrm>
          <a:off x="938243" y="4023995"/>
          <a:ext cx="22507512" cy="7917000"/>
        </p:xfrm>
        <a:graphic>
          <a:graphicData uri="http://schemas.openxmlformats.org/drawingml/2006/table">
            <a:tbl>
              <a:tblPr>
                <a:tableStyleId>{4C3C2611-4C71-4FC5-86AE-919BDF0F9419}</a:tableStyleId>
              </a:tblPr>
              <a:tblGrid>
                <a:gridCol w="11253756"/>
                <a:gridCol w="11253756"/>
              </a:tblGrid>
              <a:tr h="2639000">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一、测试跟踪</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600">
                          <a:solidFill>
                            <a:srgbClr val="FFFFFF"/>
                          </a:solidFill>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全场景的测试跟踪能力</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txBody>
                  <a:tcPr marL="50800" marR="50800" marT="50800" marB="50800" anchor="ctr" horzOverflow="overflow">
                    <a:lnL w="25400">
                      <a:solidFill>
                        <a:srgbClr val="783887"/>
                      </a:solidFill>
                      <a:miter lim="400000"/>
                    </a:lnL>
                    <a:lnR w="12700">
                      <a:solidFill>
                        <a:srgbClr val="B8B8B8"/>
                      </a:solidFill>
                      <a:miter lim="400000"/>
                    </a:lnR>
                    <a:lnT w="25400">
                      <a:solidFill>
                        <a:srgbClr val="783887"/>
                      </a:solidFill>
                      <a:miter lim="400000"/>
                    </a:lnT>
                    <a:lnB w="12700">
                      <a:solidFill>
                        <a:srgbClr val="B8B8B8"/>
                      </a:solidFill>
                      <a:miter lim="400000"/>
                    </a:lnB>
                    <a:solidFill>
                      <a:srgbClr val="783887"/>
                    </a:solidFill>
                  </a:tcPr>
                </a:tc>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二、接口测试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600">
                          <a:solidFill>
                            <a:srgbClr val="5E5E5E"/>
                          </a:solidFill>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灵活的接口自动化能力</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txBody>
                  <a:tcPr marL="50800" marR="50800" marT="50800" marB="50800" anchor="ctr" horzOverflow="overflow">
                    <a:lnL w="12700">
                      <a:solidFill>
                        <a:srgbClr val="B8B8B8"/>
                      </a:solidFill>
                      <a:miter lim="400000"/>
                    </a:lnL>
                    <a:lnR w="25400">
                      <a:solidFill>
                        <a:srgbClr val="783887"/>
                      </a:solidFill>
                      <a:miter lim="400000"/>
                    </a:lnR>
                    <a:lnT w="25400">
                      <a:solidFill>
                        <a:srgbClr val="783887"/>
                      </a:solidFill>
                      <a:miter lim="400000"/>
                    </a:lnT>
                    <a:lnB w="12700">
                      <a:solidFill>
                        <a:srgbClr val="B8B8B8"/>
                      </a:solidFill>
                      <a:miter lim="400000"/>
                    </a:lnB>
                  </a:tcPr>
                </a:tc>
              </a:tr>
              <a:tr h="2639000">
                <a:tc>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三、UI 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600">
                          <a:solidFill>
                            <a:srgbClr val="5E5E5E"/>
                          </a:solidFill>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自然语言的 UI 自动化测试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txBody>
                  <a:tcPr marL="50800" marR="50800" marT="50800" marB="50800" anchor="ctr" horzOverflow="overflow">
                    <a:lnL w="25400">
                      <a:solidFill>
                        <a:srgbClr val="783887"/>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defTabSz="914400">
                        <a:defRPr sz="7200" b="1">
                          <a:solidFill>
                            <a:srgbClr val="FFFFFF"/>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四、性能测试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000" b="1">
                          <a:solidFill>
                            <a:srgbClr val="FFFFFF"/>
                          </a:solidFill>
                          <a:latin typeface="Trebuchet MS" panose="020B0603020202020204"/>
                          <a:ea typeface="Trebuchet MS" panose="020B0603020202020204"/>
                          <a:cs typeface="Trebuchet MS" panose="020B0603020202020204"/>
                          <a:sym typeface="Trebuchet MS" panose="020B0603020202020204"/>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600">
                          <a:solidFill>
                            <a:srgbClr val="FFFFFF"/>
                          </a:solidFill>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大规模的性能测试能力</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txBody>
                  <a:tcPr marL="50800" marR="50800" marT="50800" marB="50800" anchor="ctr" horzOverflow="overflow">
                    <a:lnL w="12700">
                      <a:solidFill>
                        <a:srgbClr val="B8B8B8"/>
                      </a:solidFill>
                      <a:miter lim="400000"/>
                    </a:lnL>
                    <a:lnR w="25400">
                      <a:solidFill>
                        <a:srgbClr val="783887"/>
                      </a:solidFill>
                      <a:miter lim="400000"/>
                    </a:lnR>
                    <a:lnT w="12700">
                      <a:solidFill>
                        <a:srgbClr val="B8B8B8"/>
                      </a:solidFill>
                      <a:miter lim="400000"/>
                    </a:lnT>
                    <a:lnB w="12700">
                      <a:solidFill>
                        <a:srgbClr val="B8B8B8"/>
                      </a:solidFill>
                      <a:miter lim="400000"/>
                    </a:lnB>
                    <a:solidFill>
                      <a:srgbClr val="783887"/>
                    </a:solidFill>
                  </a:tcPr>
                </a:tc>
              </a:tr>
              <a:tr h="2639000">
                <a:tc gridSpan="2">
                  <a:txBody>
                    <a:bodyPr/>
                    <a:lstStyle/>
                    <a:p>
                      <a:pPr defTabSz="914400">
                        <a:defRPr sz="7200" b="1">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五、团队协作、融入 DevOps</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000" b="1">
                          <a:solidFill>
                            <a:srgbClr val="5E5E5E"/>
                          </a:solidFill>
                          <a:latin typeface="Trebuchet MS" panose="020B0603020202020204"/>
                          <a:ea typeface="Trebuchet MS" panose="020B0603020202020204"/>
                          <a:cs typeface="Trebuchet MS" panose="020B0603020202020204"/>
                          <a:sym typeface="Trebuchet MS" panose="020B0603020202020204"/>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914400">
                        <a:defRPr sz="36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融入业务交付线能力</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txBody>
                  <a:tcPr marL="50800" marR="50800" marT="50800" marB="50800" anchor="ctr" horzOverflow="overflow">
                    <a:lnL w="25400">
                      <a:solidFill>
                        <a:srgbClr val="783887"/>
                      </a:solidFill>
                      <a:miter lim="400000"/>
                    </a:lnL>
                    <a:lnR w="25400">
                      <a:solidFill>
                        <a:srgbClr val="783887"/>
                      </a:solidFill>
                      <a:miter lim="400000"/>
                    </a:lnR>
                    <a:lnT w="12700">
                      <a:solidFill>
                        <a:srgbClr val="B8B8B8"/>
                      </a:solidFill>
                      <a:miter lim="400000"/>
                    </a:lnT>
                    <a:lnB w="25400">
                      <a:solidFill>
                        <a:srgbClr val="783887"/>
                      </a:solidFill>
                      <a:miter lim="400000"/>
                    </a:lnB>
                    <a:solidFill>
                      <a:srgbClr val="D6D5D5"/>
                    </a:solidFill>
                  </a:tcPr>
                </a:tc>
                <a:tc hMerge="1">
                  <a:tcPr/>
                </a:tc>
              </a:tr>
            </a:tbl>
          </a:graphicData>
        </a:graphic>
      </p:graphicFrame>
      <p:sp>
        <p:nvSpPr>
          <p:cNvPr id="733" name="注：Level 1:手动为主；Level 2：初步尝试；Level 3：实践阶段；Level 4：熟练运用。"/>
          <p:cNvSpPr txBox="1"/>
          <p:nvPr/>
        </p:nvSpPr>
        <p:spPr>
          <a:xfrm>
            <a:off x="11245508" y="12351929"/>
            <a:ext cx="12184175" cy="981075"/>
          </a:xfrm>
          <a:prstGeom prst="rect">
            <a:avLst/>
          </a:prstGeom>
          <a:ln w="12700">
            <a:miter lim="400000"/>
          </a:ln>
        </p:spPr>
        <p:txBody>
          <a:bodyPr lIns="71436" tIns="71436" rIns="71436" bIns="71436" anchor="ctr">
            <a:spAutoFit/>
          </a:bodyPr>
          <a:lstStyle/>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注：测试成熟度模型参考《持续测试白皮书》。白皮书中定义了测试成熟度的四个等级：</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821690">
              <a:defRPr sz="2400" b="0" i="1">
                <a:solidFill>
                  <a:srgbClr val="5E5E5E"/>
                </a:solidFill>
                <a:latin typeface="Helvetica Neue Light" panose="02000503000000020004"/>
                <a:ea typeface="Helvetica Neue Light" panose="02000503000000020004"/>
                <a:cs typeface="Helvetica Neue Light" panose="02000503000000020004"/>
                <a:sym typeface="Helvetica Neue Light" panose="020005030000000200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Level 1:手动为主；Level 2：初步尝试；Level 3：实践阶段；Level 4：熟练运用。</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MeterSphere 的关键架构设计之二：团队协作及多租户模型"/>
          <p:cNvSpPr txBox="1"/>
          <p:nvPr/>
        </p:nvSpPr>
        <p:spPr>
          <a:xfrm>
            <a:off x="0" y="1524006"/>
            <a:ext cx="24383997" cy="1012190"/>
          </a:xfrm>
          <a:prstGeom prst="rect">
            <a:avLst/>
          </a:prstGeom>
          <a:ln w="12700">
            <a:miter lim="400000"/>
          </a:ln>
        </p:spPr>
        <p:txBody>
          <a:bodyPr lIns="91438" tIns="91438" rIns="91438" bIns="91438">
            <a:spAutoFit/>
          </a:bodyPr>
          <a:lstStyle/>
          <a:p>
            <a:pPr defTabSz="1828800">
              <a:defRPr sz="6400">
                <a:solidFill>
                  <a:srgbClr val="5E5E5E"/>
                </a:solidFill>
                <a:latin typeface="Helvetica"/>
                <a:ea typeface="Helvetica"/>
                <a:cs typeface="Helvetica"/>
                <a:sym typeface="Helvetica"/>
              </a:defRPr>
            </a:pPr>
            <a:r>
              <a:rPr sz="5400">
                <a:latin typeface="微软雅黑" panose="020B0503020204020204" charset="-122"/>
                <a:ea typeface="微软雅黑" panose="020B0503020204020204" charset="-122"/>
                <a:cs typeface="微软雅黑" panose="020B0503020204020204" charset="-122"/>
                <a:sym typeface="微软雅黑" panose="020B0503020204020204" charset="-122"/>
              </a:rPr>
              <a:t>接口测试的现状与问题：接口测试多样化</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65" name="01"/>
          <p:cNvSpPr txBox="1"/>
          <p:nvPr/>
        </p:nvSpPr>
        <p:spPr>
          <a:xfrm>
            <a:off x="3052995" y="3870486"/>
            <a:ext cx="988060" cy="972820"/>
          </a:xfrm>
          <a:prstGeom prst="rect">
            <a:avLst/>
          </a:prstGeom>
          <a:ln w="12700">
            <a:miter lim="400000"/>
          </a:ln>
        </p:spPr>
        <p:txBody>
          <a:bodyPr wrap="none" lIns="71437" tIns="71437" rIns="71437" bIns="71437" anchor="ctr">
            <a:spAutoFit/>
          </a:bodyPr>
          <a:lstStyle>
            <a:lvl1pPr>
              <a:defRPr sz="10000">
                <a:solidFill>
                  <a:schemeClr val="accent1"/>
                </a:solidFill>
              </a:defRPr>
            </a:lvl1pPr>
          </a:lstStyle>
          <a:p>
            <a:r>
              <a:rPr sz="5400">
                <a:latin typeface="微软雅黑" panose="020B0503020204020204" charset="-122"/>
                <a:ea typeface="微软雅黑" panose="020B0503020204020204" charset="-122"/>
                <a:cs typeface="微软雅黑" panose="020B0503020204020204" charset="-122"/>
                <a:sym typeface="微软雅黑" panose="020B0503020204020204" charset="-122"/>
              </a:rPr>
              <a:t>01</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66" name="工具型接口测试"/>
          <p:cNvSpPr/>
          <p:nvPr/>
        </p:nvSpPr>
        <p:spPr>
          <a:xfrm>
            <a:off x="1324525" y="5437483"/>
            <a:ext cx="4445001" cy="1630448"/>
          </a:xfrm>
          <a:prstGeom prst="rect">
            <a:avLst/>
          </a:prstGeom>
          <a:solidFill>
            <a:srgbClr val="783887"/>
          </a:solidFill>
          <a:ln w="12700">
            <a:miter lim="400000"/>
          </a:ln>
        </p:spPr>
        <p:txBody>
          <a:bodyPr lIns="71437" tIns="71437" rIns="71437" bIns="71437" anchor="ctr"/>
          <a:lstStyle>
            <a:lvl1pPr>
              <a:defRPr sz="300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工具型接口测试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67" name="框架型接口测试"/>
          <p:cNvSpPr/>
          <p:nvPr/>
        </p:nvSpPr>
        <p:spPr>
          <a:xfrm>
            <a:off x="7087841" y="5437483"/>
            <a:ext cx="4445001" cy="1630448"/>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框架型接口测试</a:t>
            </a:r>
          </a:p>
        </p:txBody>
      </p:sp>
      <p:sp>
        <p:nvSpPr>
          <p:cNvPr id="968" name="引入平台型接口测试"/>
          <p:cNvSpPr/>
          <p:nvPr/>
        </p:nvSpPr>
        <p:spPr>
          <a:xfrm>
            <a:off x="12851158" y="5437483"/>
            <a:ext cx="4445001" cy="1630448"/>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引入平台型接口测试</a:t>
            </a:r>
          </a:p>
        </p:txBody>
      </p:sp>
      <p:sp>
        <p:nvSpPr>
          <p:cNvPr id="969" name="自研型接口测试"/>
          <p:cNvSpPr/>
          <p:nvPr/>
        </p:nvSpPr>
        <p:spPr>
          <a:xfrm>
            <a:off x="18614474" y="5437483"/>
            <a:ext cx="4445001" cy="1630448"/>
          </a:xfrm>
          <a:prstGeom prst="rect">
            <a:avLst/>
          </a:prstGeom>
          <a:solidFill>
            <a:srgbClr val="783887"/>
          </a:solidFill>
          <a:ln w="12700">
            <a:miter lim="400000"/>
          </a:ln>
        </p:spPr>
        <p:txBody>
          <a:bodyPr lIns="71437" tIns="71437" rIns="71437" bIns="71437" anchor="ctr"/>
          <a:lstStyle>
            <a:lvl1pPr>
              <a:defRPr sz="3000" b="0">
                <a:solidFill>
                  <a:srgbClr val="FFFFFF"/>
                </a:solidFill>
                <a:latin typeface="+mn-lt"/>
                <a:ea typeface="+mn-ea"/>
                <a:cs typeface="+mn-cs"/>
                <a:sym typeface="Helvetica Neue Medium" panose="02000503000000020004"/>
              </a:defRPr>
            </a:lvl1pPr>
          </a:lstStyle>
          <a:p>
            <a:r>
              <a:t>自研型接口测试</a:t>
            </a:r>
          </a:p>
        </p:txBody>
      </p:sp>
      <p:sp>
        <p:nvSpPr>
          <p:cNvPr id="970" name="优势：…"/>
          <p:cNvSpPr/>
          <p:nvPr/>
        </p:nvSpPr>
        <p:spPr>
          <a:xfrm>
            <a:off x="1324525" y="7304298"/>
            <a:ext cx="4445001" cy="4569179"/>
          </a:xfrm>
          <a:prstGeom prst="rect">
            <a:avLst/>
          </a:prstGeom>
          <a:solidFill>
            <a:srgbClr val="EBEBEB"/>
          </a:solidFill>
          <a:ln w="12700">
            <a:miter lim="400000"/>
          </a:ln>
        </p:spPr>
        <p:txBody>
          <a:bodyPr lIns="71437" tIns="71437" rIns="71437" bIns="71437" anchor="ctr"/>
          <a:lstStyle/>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优势：</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简单，易用，普及度广；</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缺点：</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规范难以制定，依赖个人的测试习惯；</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场景：</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灵活，适合个人。</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1" name="优势：…"/>
          <p:cNvSpPr/>
          <p:nvPr/>
        </p:nvSpPr>
        <p:spPr>
          <a:xfrm>
            <a:off x="7087841" y="7304298"/>
            <a:ext cx="4445001" cy="4569179"/>
          </a:xfrm>
          <a:prstGeom prst="rect">
            <a:avLst/>
          </a:prstGeom>
          <a:solidFill>
            <a:srgbClr val="EBEBEB"/>
          </a:solidFill>
          <a:ln w="12700">
            <a:miter lim="400000"/>
          </a:ln>
        </p:spPr>
        <p:txBody>
          <a:bodyPr lIns="71437" tIns="71437" rIns="71437" bIns="71437" anchor="ctr"/>
          <a:lstStyle/>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优势：</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灵活度高，功能多；</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缺点：</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维护与编写成本高，更加依赖测试人员个人能力；</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场景：</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灵活的业务场景与测试方式。</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2" name="02"/>
          <p:cNvSpPr txBox="1"/>
          <p:nvPr/>
        </p:nvSpPr>
        <p:spPr>
          <a:xfrm>
            <a:off x="8816312" y="3880637"/>
            <a:ext cx="988060" cy="972820"/>
          </a:xfrm>
          <a:prstGeom prst="rect">
            <a:avLst/>
          </a:prstGeom>
          <a:ln w="12700">
            <a:miter lim="400000"/>
          </a:ln>
        </p:spPr>
        <p:txBody>
          <a:bodyPr wrap="none" lIns="71437" tIns="71437" rIns="71437" bIns="71437" anchor="ctr">
            <a:spAutoFit/>
          </a:bodyPr>
          <a:lstStyle>
            <a:lvl1pPr>
              <a:defRPr sz="10000">
                <a:solidFill>
                  <a:schemeClr val="accent1"/>
                </a:solidFill>
              </a:defRPr>
            </a:lvl1pPr>
          </a:lstStyle>
          <a:p>
            <a:r>
              <a:rPr sz="5400">
                <a:latin typeface="微软雅黑" panose="020B0503020204020204" charset="-122"/>
                <a:ea typeface="微软雅黑" panose="020B0503020204020204" charset="-122"/>
                <a:cs typeface="微软雅黑" panose="020B0503020204020204" charset="-122"/>
                <a:sym typeface="微软雅黑" panose="020B0503020204020204" charset="-122"/>
              </a:rPr>
              <a:t>02</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3" name="03"/>
          <p:cNvSpPr txBox="1"/>
          <p:nvPr/>
        </p:nvSpPr>
        <p:spPr>
          <a:xfrm>
            <a:off x="14579628" y="3880637"/>
            <a:ext cx="988060" cy="972820"/>
          </a:xfrm>
          <a:prstGeom prst="rect">
            <a:avLst/>
          </a:prstGeom>
          <a:ln w="12700">
            <a:miter lim="400000"/>
          </a:ln>
        </p:spPr>
        <p:txBody>
          <a:bodyPr wrap="none" lIns="71437" tIns="71437" rIns="71437" bIns="71437" anchor="ctr">
            <a:spAutoFit/>
          </a:bodyPr>
          <a:lstStyle>
            <a:lvl1pPr>
              <a:defRPr sz="10000">
                <a:solidFill>
                  <a:schemeClr val="accent1"/>
                </a:solidFill>
              </a:defRPr>
            </a:lvl1pPr>
          </a:lstStyle>
          <a:p>
            <a:r>
              <a:rPr sz="5400">
                <a:latin typeface="微软雅黑" panose="020B0503020204020204" charset="-122"/>
                <a:ea typeface="微软雅黑" panose="020B0503020204020204" charset="-122"/>
                <a:cs typeface="微软雅黑" panose="020B0503020204020204" charset="-122"/>
                <a:sym typeface="微软雅黑" panose="020B0503020204020204" charset="-122"/>
              </a:rPr>
              <a:t>03</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4" name="04"/>
          <p:cNvSpPr txBox="1"/>
          <p:nvPr/>
        </p:nvSpPr>
        <p:spPr>
          <a:xfrm>
            <a:off x="20342945" y="3880637"/>
            <a:ext cx="988060" cy="972820"/>
          </a:xfrm>
          <a:prstGeom prst="rect">
            <a:avLst/>
          </a:prstGeom>
          <a:ln w="12700">
            <a:miter lim="400000"/>
          </a:ln>
        </p:spPr>
        <p:txBody>
          <a:bodyPr wrap="none" lIns="71437" tIns="71437" rIns="71437" bIns="71437" anchor="ctr">
            <a:spAutoFit/>
          </a:bodyPr>
          <a:lstStyle>
            <a:lvl1pPr>
              <a:defRPr sz="10000">
                <a:solidFill>
                  <a:schemeClr val="accent1"/>
                </a:solidFill>
              </a:defRPr>
            </a:lvl1pPr>
          </a:lstStyle>
          <a:p>
            <a:r>
              <a:rPr sz="5400">
                <a:latin typeface="微软雅黑" panose="020B0503020204020204" charset="-122"/>
                <a:ea typeface="微软雅黑" panose="020B0503020204020204" charset="-122"/>
                <a:cs typeface="微软雅黑" panose="020B0503020204020204" charset="-122"/>
                <a:sym typeface="微软雅黑" panose="020B0503020204020204" charset="-122"/>
              </a:rPr>
              <a:t>04</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5" name="优势：…"/>
          <p:cNvSpPr/>
          <p:nvPr/>
        </p:nvSpPr>
        <p:spPr>
          <a:xfrm>
            <a:off x="12851158" y="7304298"/>
            <a:ext cx="4445001" cy="4569179"/>
          </a:xfrm>
          <a:prstGeom prst="rect">
            <a:avLst/>
          </a:prstGeom>
          <a:solidFill>
            <a:srgbClr val="EBEBEB"/>
          </a:solidFill>
          <a:ln w="12700">
            <a:miter lim="400000"/>
          </a:ln>
        </p:spPr>
        <p:txBody>
          <a:bodyPr lIns="71437" tIns="71437" rIns="71437" bIns="71437" anchor="ctr"/>
          <a:lstStyle/>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优势：</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适合团队，方便度量和集成；</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缺点：</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闭源商业化平台价格较贵，开源平台的稳定性欠佳和功能较少；</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场景：</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适合团队和集成 DevOps 等。</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6" name="优势：…"/>
          <p:cNvSpPr/>
          <p:nvPr/>
        </p:nvSpPr>
        <p:spPr>
          <a:xfrm>
            <a:off x="18614474" y="7304298"/>
            <a:ext cx="4445001" cy="4569179"/>
          </a:xfrm>
          <a:prstGeom prst="rect">
            <a:avLst/>
          </a:prstGeom>
          <a:solidFill>
            <a:srgbClr val="EBEBEB"/>
          </a:solidFill>
          <a:ln w="12700">
            <a:miter lim="400000"/>
          </a:ln>
        </p:spPr>
        <p:txBody>
          <a:bodyPr lIns="71437" tIns="71437" rIns="71437" bIns="71437" anchor="ctr"/>
          <a:lstStyle/>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优势：</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需求满足度高，自主可控；</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缺点：</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投入产出比低，研发人力成本级别高；</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场景：</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lnSpc>
                <a:spcPct val="140000"/>
              </a:lnSpc>
              <a:defRPr sz="2400" b="0">
                <a:solidFill>
                  <a:srgbClr val="5E5E5E"/>
                </a:solidFill>
                <a:latin typeface="Trebuchet MS" panose="020B0603020202020204"/>
                <a:ea typeface="Trebuchet MS" panose="020B0603020202020204"/>
                <a:cs typeface="Trebuchet MS" panose="020B0603020202020204"/>
                <a:sym typeface="Trebuchet MS" panose="020B0603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适合团队和集成 DevOps。</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文本框 2"/>
          <p:cNvSpPr txBox="1"/>
          <p:nvPr>
            <p:custDataLst>
              <p:tags r:id="rId1"/>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2"/>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测试用例评审"/>
          <p:cNvSpPr/>
          <p:nvPr/>
        </p:nvSpPr>
        <p:spPr>
          <a:xfrm>
            <a:off x="12411075" y="3766185"/>
            <a:ext cx="4793615" cy="2176145"/>
          </a:xfrm>
          <a:prstGeom prst="roundRect">
            <a:avLst>
              <a:gd name="adj" fmla="val 9138"/>
            </a:avLst>
          </a:prstGeom>
          <a:noFill/>
          <a:ln w="12700">
            <a:solidFill>
              <a:srgbClr val="7030A0"/>
            </a:solidFill>
            <a:miter lim="400000"/>
          </a:ln>
          <a:extLst>
            <a:ext uri="{909E8E84-426E-40DD-AFC4-6F175D3DCCD1}">
              <a14:hiddenFill xmlns:a14="http://schemas.microsoft.com/office/drawing/2010/main">
                <a:solidFill>
                  <a:srgbClr val="783887"/>
                </a:solidFill>
              </a14:hiddenFill>
            </a:ext>
          </a:extLst>
        </p:spPr>
        <p:txBody>
          <a:bodyPr lIns="71437" tIns="71437" rIns="71437" bIns="71437" anchor="ctr"/>
          <a:lstStyle>
            <a:lvl1pPr>
              <a:defRPr sz="3600" b="0">
                <a:solidFill>
                  <a:srgbClr val="FFFFFF"/>
                </a:solidFill>
                <a:latin typeface="+mn-lt"/>
                <a:ea typeface="+mn-ea"/>
                <a:cs typeface="+mn-cs"/>
                <a:sym typeface="Helvetica Neue Medium" panose="02000503000000020004"/>
              </a:defRPr>
            </a:lvl1pPr>
          </a:lstStyle>
          <a:p>
            <a:pPr marL="0" marR="0" indent="0" algn="ctr" defTabSz="821690" rtl="0" fontAlgn="auto" latinLnBrk="0" hangingPunct="0">
              <a:lnSpc>
                <a:spcPct val="100000"/>
              </a:lnSpc>
              <a:spcBef>
                <a:spcPts val="0"/>
              </a:spcBef>
              <a:spcAft>
                <a:spcPts val="0"/>
              </a:spcAft>
              <a:buClrTx/>
              <a:buSzTx/>
              <a:buFontTx/>
              <a:buNone/>
            </a:pPr>
            <a:r>
              <a:rPr sz="4000" b="1">
                <a:solidFill>
                  <a:srgbClr val="783887"/>
                </a:solidFill>
                <a:latin typeface="微软雅黑" panose="020B0503020204020204" charset="-122"/>
                <a:ea typeface="微软雅黑" panose="020B0503020204020204" charset="-122"/>
                <a:cs typeface="微软雅黑" panose="020B0503020204020204" charset="-122"/>
              </a:rPr>
              <a:t>接口自动化</a:t>
            </a:r>
            <a:endParaRPr sz="4000" b="1">
              <a:solidFill>
                <a:srgbClr val="783887"/>
              </a:solidFill>
              <a:latin typeface="微软雅黑" panose="020B0503020204020204" charset="-122"/>
              <a:ea typeface="微软雅黑" panose="020B0503020204020204" charset="-122"/>
              <a:cs typeface="微软雅黑" panose="020B0503020204020204" charset="-122"/>
            </a:endParaRPr>
          </a:p>
          <a:p>
            <a:pPr marL="0" marR="0" indent="0" algn="ctr" defTabSz="821690" rtl="0" fontAlgn="auto" latinLnBrk="0" hangingPunct="0">
              <a:lnSpc>
                <a:spcPct val="100000"/>
              </a:lnSpc>
              <a:spcBef>
                <a:spcPts val="0"/>
              </a:spcBef>
              <a:spcAft>
                <a:spcPts val="0"/>
              </a:spcAft>
              <a:buClrTx/>
              <a:buSzTx/>
              <a:buFontTx/>
              <a:buNone/>
            </a:pPr>
            <a:r>
              <a:rPr sz="4000" b="1">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（业务场景编排）</a:t>
            </a:r>
            <a:endParaRPr lang="zh-CN" b="1">
              <a:solidFill>
                <a:schemeClr val="tx1"/>
              </a:solidFill>
              <a:sym typeface="微软雅黑" panose="020B0503020204020204" charset="-122"/>
            </a:endParaRPr>
          </a:p>
        </p:txBody>
      </p:sp>
      <p:sp>
        <p:nvSpPr>
          <p:cNvPr id="10" name="创建测试模块"/>
          <p:cNvSpPr/>
          <p:nvPr/>
        </p:nvSpPr>
        <p:spPr>
          <a:xfrm>
            <a:off x="1090930" y="3766185"/>
            <a:ext cx="3974465" cy="2176145"/>
          </a:xfrm>
          <a:prstGeom prst="roundRect">
            <a:avLst>
              <a:gd name="adj" fmla="val 9138"/>
            </a:avLst>
          </a:prstGeom>
          <a:noFill/>
          <a:ln w="12700">
            <a:solidFill>
              <a:srgbClr val="7030A0"/>
            </a:solidFill>
            <a:miter lim="400000"/>
          </a:ln>
          <a:extLst>
            <a:ext uri="{909E8E84-426E-40DD-AFC4-6F175D3DCCD1}">
              <a14:hiddenFill xmlns:a14="http://schemas.microsoft.com/office/drawing/2010/main">
                <a:solidFill>
                  <a:srgbClr val="783887"/>
                </a:solidFill>
              </a14:hiddenFill>
            </a:ext>
          </a:extLst>
        </p:spPr>
        <p:txBody>
          <a:bodyPr lIns="71437" tIns="71437" rIns="71437" bIns="71437" anchor="ctr"/>
          <a:lstStyle>
            <a:lvl1pPr>
              <a:defRPr sz="3600" b="0">
                <a:solidFill>
                  <a:srgbClr val="FFFFFF"/>
                </a:solidFill>
                <a:latin typeface="+mn-lt"/>
                <a:ea typeface="+mn-ea"/>
                <a:cs typeface="+mn-cs"/>
                <a:sym typeface="Helvetica Neue Medium" panose="02000503000000020004"/>
              </a:defRPr>
            </a:lvl1pPr>
          </a:lstStyle>
          <a:p>
            <a:r>
              <a:rPr sz="4000" b="1">
                <a:solidFill>
                  <a:srgbClr val="783887"/>
                </a:solidFill>
                <a:latin typeface="微软雅黑" panose="020B0503020204020204" charset="-122"/>
                <a:ea typeface="微软雅黑" panose="020B0503020204020204" charset="-122"/>
                <a:cs typeface="微软雅黑" panose="020B0503020204020204" charset="-122"/>
              </a:rPr>
              <a:t>接口定义和管理</a:t>
            </a:r>
            <a:endParaRPr lang="zh-CN" b="1">
              <a:solidFill>
                <a:schemeClr val="tx1"/>
              </a:solidFill>
            </a:endParaRPr>
          </a:p>
        </p:txBody>
      </p:sp>
      <p:sp>
        <p:nvSpPr>
          <p:cNvPr id="11" name="创建或者导入测试用例"/>
          <p:cNvSpPr/>
          <p:nvPr/>
        </p:nvSpPr>
        <p:spPr>
          <a:xfrm>
            <a:off x="6868160" y="3748088"/>
            <a:ext cx="3739515" cy="2212340"/>
          </a:xfrm>
          <a:prstGeom prst="roundRect">
            <a:avLst>
              <a:gd name="adj" fmla="val 9138"/>
            </a:avLst>
          </a:prstGeom>
          <a:noFill/>
          <a:ln w="12700">
            <a:solidFill>
              <a:srgbClr val="7030A0"/>
            </a:solidFill>
            <a:miter lim="400000"/>
          </a:ln>
        </p:spPr>
        <p:txBody>
          <a:bodyPr lIns="71437" tIns="71437" rIns="71437" bIns="71437" anchor="ctr"/>
          <a:lstStyle>
            <a:lvl1pPr>
              <a:defRPr sz="3600" b="0">
                <a:solidFill>
                  <a:srgbClr val="FFFFFF"/>
                </a:solidFill>
                <a:latin typeface="+mn-lt"/>
                <a:ea typeface="+mn-ea"/>
                <a:cs typeface="+mn-cs"/>
                <a:sym typeface="Helvetica Neue Medium" panose="02000503000000020004"/>
              </a:defRPr>
            </a:lvl1pPr>
          </a:lstStyle>
          <a:p>
            <a:r>
              <a:rPr sz="4000" b="1">
                <a:solidFill>
                  <a:srgbClr val="783887"/>
                </a:solidFill>
                <a:latin typeface="微软雅黑" panose="020B0503020204020204" charset="-122"/>
                <a:ea typeface="微软雅黑" panose="020B0503020204020204" charset="-122"/>
                <a:cs typeface="微软雅黑" panose="020B0503020204020204" charset="-122"/>
              </a:rPr>
              <a:t>接口测试</a:t>
            </a:r>
            <a:endParaRPr lang="zh-CN" b="1">
              <a:solidFill>
                <a:schemeClr val="tx1"/>
              </a:solidFill>
            </a:endParaRPr>
          </a:p>
        </p:txBody>
      </p:sp>
      <p:sp>
        <p:nvSpPr>
          <p:cNvPr id="22" name="测试用例评审"/>
          <p:cNvSpPr/>
          <p:nvPr/>
        </p:nvSpPr>
        <p:spPr>
          <a:xfrm>
            <a:off x="19008090" y="3842385"/>
            <a:ext cx="4793615" cy="2176145"/>
          </a:xfrm>
          <a:prstGeom prst="roundRect">
            <a:avLst>
              <a:gd name="adj" fmla="val 9138"/>
            </a:avLst>
          </a:prstGeom>
          <a:noFill/>
          <a:ln w="12700">
            <a:solidFill>
              <a:srgbClr val="7030A0"/>
            </a:solidFill>
            <a:miter lim="400000"/>
          </a:ln>
          <a:extLst>
            <a:ext uri="{909E8E84-426E-40DD-AFC4-6F175D3DCCD1}">
              <a14:hiddenFill xmlns:a14="http://schemas.microsoft.com/office/drawing/2010/main">
                <a:solidFill>
                  <a:srgbClr val="783887"/>
                </a:solidFill>
              </a14:hiddenFill>
            </a:ext>
          </a:extLst>
        </p:spPr>
        <p:txBody>
          <a:bodyPr lIns="71437" tIns="71437" rIns="71437" bIns="71437" anchor="ctr">
            <a:noAutofit/>
          </a:bodyPr>
          <a:lstStyle>
            <a:lvl1pPr>
              <a:defRPr sz="3600" b="0">
                <a:solidFill>
                  <a:srgbClr val="FFFFFF"/>
                </a:solidFill>
                <a:latin typeface="+mn-lt"/>
                <a:ea typeface="+mn-ea"/>
                <a:cs typeface="+mn-cs"/>
                <a:sym typeface="Helvetica Neue Medium" panose="02000503000000020004"/>
              </a:defRPr>
            </a:lvl1pPr>
          </a:lstStyle>
          <a:p>
            <a:pPr lvl="0" algn="ctr"/>
            <a:r>
              <a:rPr sz="4000" b="1">
                <a:solidFill>
                  <a:srgbClr val="783887"/>
                </a:solidFill>
                <a:latin typeface="微软雅黑" panose="020B0503020204020204" charset="-122"/>
                <a:ea typeface="微软雅黑" panose="020B0503020204020204" charset="-122"/>
                <a:cs typeface="微软雅黑" panose="020B0503020204020204" charset="-122"/>
                <a:sym typeface="+mn-ea"/>
              </a:rPr>
              <a:t>场景自动化执行</a:t>
            </a:r>
            <a:endParaRPr lang="zh-CN" b="1">
              <a:solidFill>
                <a:schemeClr val="tx1"/>
              </a:solidFill>
              <a:sym typeface="+mn-ea"/>
            </a:endParaRPr>
          </a:p>
        </p:txBody>
      </p:sp>
      <p:sp>
        <p:nvSpPr>
          <p:cNvPr id="417" name="接口测试模块的典型工作流"/>
          <p:cNvSpPr txBox="1"/>
          <p:nvPr/>
        </p:nvSpPr>
        <p:spPr>
          <a:xfrm>
            <a:off x="113665" y="1523365"/>
            <a:ext cx="24270335" cy="1012190"/>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sz="5400">
                <a:latin typeface="微软雅黑" panose="020B0503020204020204" charset="-122"/>
                <a:ea typeface="微软雅黑" panose="020B0503020204020204" charset="-122"/>
                <a:cs typeface="微软雅黑" panose="020B0503020204020204" charset="-122"/>
                <a:sym typeface="+mn-ea"/>
              </a:rPr>
              <a:t>MeterSphere</a:t>
            </a:r>
            <a:r>
              <a:rPr lang="zh-CN" sz="5400">
                <a:latin typeface="微软雅黑" panose="020B0503020204020204" charset="-122"/>
                <a:ea typeface="微软雅黑" panose="020B0503020204020204" charset="-122"/>
                <a:cs typeface="微软雅黑" panose="020B0503020204020204" charset="-122"/>
                <a:sym typeface="+mn-ea"/>
              </a:rPr>
              <a:t>接口测试：</a:t>
            </a:r>
            <a:r>
              <a:rPr sz="5400">
                <a:latin typeface="微软雅黑" panose="020B0503020204020204" charset="-122"/>
                <a:ea typeface="微软雅黑" panose="020B0503020204020204" charset="-122"/>
                <a:cs typeface="微软雅黑" panose="020B0503020204020204" charset="-122"/>
                <a:sym typeface="微软雅黑" panose="020B0503020204020204" charset="-122"/>
              </a:rPr>
              <a:t>接口测试工作流</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416" name="P24-2.png" descr="P24-2.png"/>
          <p:cNvPicPr>
            <a:picLocks noChangeAspect="1"/>
          </p:cNvPicPr>
          <p:nvPr/>
        </p:nvPicPr>
        <p:blipFill>
          <a:blip r:embed="rId1"/>
          <a:stretch>
            <a:fillRect/>
          </a:stretch>
        </p:blipFill>
        <p:spPr>
          <a:xfrm>
            <a:off x="5164556" y="7793803"/>
            <a:ext cx="9491134" cy="4691298"/>
          </a:xfrm>
          <a:prstGeom prst="rect">
            <a:avLst/>
          </a:prstGeom>
          <a:ln w="25400">
            <a:miter lim="400000"/>
            <a:headEnd/>
            <a:tailEnd/>
          </a:ln>
          <a:effectLst>
            <a:outerShdw blurRad="355600" dist="177800" dir="5400000" rotWithShape="0">
              <a:srgbClr val="000000">
                <a:alpha val="70000"/>
              </a:srgbClr>
            </a:outerShdw>
          </a:effectLst>
        </p:spPr>
      </p:pic>
      <p:sp>
        <p:nvSpPr>
          <p:cNvPr id="426" name="1、添加接口"/>
          <p:cNvSpPr txBox="1"/>
          <p:nvPr/>
        </p:nvSpPr>
        <p:spPr>
          <a:xfrm>
            <a:off x="972868" y="8715337"/>
            <a:ext cx="2388870" cy="634365"/>
          </a:xfrm>
          <a:prstGeom prst="rect">
            <a:avLst/>
          </a:prstGeom>
          <a:ln w="12700">
            <a:miter lim="400000"/>
          </a:ln>
        </p:spPr>
        <p:txBody>
          <a:bodyPr wrap="none" lIns="71437" tIns="71437" rIns="71437" bIns="71437" anchor="ctr">
            <a:spAutoFit/>
          </a:bodyPr>
          <a:lstStyle>
            <a:lvl1pPr>
              <a:defRPr sz="4000">
                <a:solidFill>
                  <a:srgbClr val="783887"/>
                </a:solidFill>
              </a:defRPr>
            </a:lvl1pPr>
          </a:lstStyle>
          <a:p>
            <a:r>
              <a:rPr lang="zh-CN" altLang="en-US" sz="3200">
                <a:latin typeface="微软雅黑" panose="020B0503020204020204" charset="-122"/>
                <a:ea typeface="微软雅黑" panose="020B0503020204020204" charset="-122"/>
                <a:cs typeface="微软雅黑" panose="020B0503020204020204" charset="-122"/>
                <a:sym typeface="微软雅黑" panose="020B0503020204020204" charset="-122"/>
              </a:rPr>
              <a:t>1、添加接口</a:t>
            </a:r>
            <a:endParaRPr lang="zh-CN" altLang="en-US" sz="32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27" name="2、接口用例"/>
          <p:cNvSpPr txBox="1"/>
          <p:nvPr/>
        </p:nvSpPr>
        <p:spPr>
          <a:xfrm>
            <a:off x="8937417" y="7240411"/>
            <a:ext cx="2388870" cy="634365"/>
          </a:xfrm>
          <a:prstGeom prst="rect">
            <a:avLst/>
          </a:prstGeom>
          <a:ln w="12700">
            <a:miter lim="400000"/>
          </a:ln>
        </p:spPr>
        <p:txBody>
          <a:bodyPr wrap="none" lIns="71437" tIns="71437" rIns="71437" bIns="71437" anchor="ctr">
            <a:spAutoFit/>
          </a:bodyPr>
          <a:lstStyle>
            <a:lvl1pPr>
              <a:defRPr sz="4000">
                <a:solidFill>
                  <a:srgbClr val="783887"/>
                </a:solidFill>
              </a:defRPr>
            </a:lvl1pPr>
          </a:lstStyle>
          <a:p>
            <a:pPr lvl="0" algn="ctr"/>
            <a:r>
              <a:rPr lang="zh-CN" altLang="en-US" sz="3200">
                <a:latin typeface="微软雅黑" panose="020B0503020204020204" charset="-122"/>
                <a:ea typeface="微软雅黑" panose="020B0503020204020204" charset="-122"/>
                <a:cs typeface="微软雅黑" panose="020B0503020204020204" charset="-122"/>
                <a:sym typeface="+mn-ea"/>
              </a:rPr>
              <a:t>2、接口用例</a:t>
            </a:r>
            <a:endParaRPr lang="zh-CN" altLang="en-US" sz="3200">
              <a:latin typeface="微软雅黑" panose="020B0503020204020204" charset="-122"/>
              <a:ea typeface="微软雅黑" panose="020B0503020204020204" charset="-122"/>
              <a:cs typeface="微软雅黑" panose="020B0503020204020204" charset="-122"/>
              <a:sym typeface="+mn-ea"/>
            </a:endParaRPr>
          </a:p>
        </p:txBody>
      </p:sp>
      <p:sp>
        <p:nvSpPr>
          <p:cNvPr id="428" name="3、场景用例"/>
          <p:cNvSpPr txBox="1"/>
          <p:nvPr/>
        </p:nvSpPr>
        <p:spPr>
          <a:xfrm>
            <a:off x="13432866" y="7240411"/>
            <a:ext cx="2388870" cy="634365"/>
          </a:xfrm>
          <a:prstGeom prst="rect">
            <a:avLst/>
          </a:prstGeom>
          <a:ln w="12700">
            <a:miter lim="400000"/>
          </a:ln>
        </p:spPr>
        <p:txBody>
          <a:bodyPr wrap="none" lIns="71437" tIns="71437" rIns="71437" bIns="71437" anchor="ctr">
            <a:spAutoFit/>
          </a:bodyPr>
          <a:lstStyle>
            <a:lvl1pPr>
              <a:defRPr sz="4000">
                <a:solidFill>
                  <a:srgbClr val="783887"/>
                </a:solidFill>
              </a:defRPr>
            </a:lvl1pPr>
          </a:lstStyle>
          <a:p>
            <a:pPr lvl="0" algn="ctr"/>
            <a:r>
              <a:rPr lang="zh-CN" altLang="en-US" sz="3200">
                <a:latin typeface="微软雅黑" panose="020B0503020204020204" charset="-122"/>
                <a:ea typeface="微软雅黑" panose="020B0503020204020204" charset="-122"/>
                <a:cs typeface="微软雅黑" panose="020B0503020204020204" charset="-122"/>
                <a:sym typeface="+mn-ea"/>
              </a:rPr>
              <a:t>3、场景用例</a:t>
            </a:r>
            <a:endParaRPr>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29" name="4、生成报告"/>
          <p:cNvSpPr txBox="1"/>
          <p:nvPr/>
        </p:nvSpPr>
        <p:spPr>
          <a:xfrm>
            <a:off x="21022263" y="8514528"/>
            <a:ext cx="2388870" cy="634365"/>
          </a:xfrm>
          <a:prstGeom prst="rect">
            <a:avLst/>
          </a:prstGeom>
          <a:ln w="12700">
            <a:miter lim="400000"/>
          </a:ln>
        </p:spPr>
        <p:txBody>
          <a:bodyPr wrap="none" lIns="71437" tIns="71437" rIns="71437" bIns="71437" anchor="ctr">
            <a:spAutoFit/>
          </a:bodyPr>
          <a:lstStyle>
            <a:lvl1pPr>
              <a:defRPr sz="4000">
                <a:solidFill>
                  <a:srgbClr val="783887"/>
                </a:solidFill>
              </a:defRPr>
            </a:lvl1pPr>
          </a:lstStyle>
          <a:p>
            <a:pPr lvl="0" algn="ctr"/>
            <a:r>
              <a:rPr lang="zh-CN" altLang="en-US" sz="3200">
                <a:latin typeface="微软雅黑" panose="020B0503020204020204" charset="-122"/>
                <a:ea typeface="微软雅黑" panose="020B0503020204020204" charset="-122"/>
                <a:cs typeface="微软雅黑" panose="020B0503020204020204" charset="-122"/>
                <a:sym typeface="+mn-ea"/>
              </a:rPr>
              <a:t>4、生成报告</a:t>
            </a:r>
            <a:endParaRPr lang="zh-CN" altLang="en-US" sz="3200">
              <a:latin typeface="微软雅黑" panose="020B0503020204020204" charset="-122"/>
              <a:ea typeface="微软雅黑" panose="020B0503020204020204" charset="-122"/>
              <a:cs typeface="微软雅黑" panose="020B0503020204020204" charset="-122"/>
              <a:sym typeface="+mn-ea"/>
            </a:endParaRPr>
          </a:p>
        </p:txBody>
      </p:sp>
      <p:pic>
        <p:nvPicPr>
          <p:cNvPr id="438" name="P24-1.png" descr="P24-1.png"/>
          <p:cNvPicPr>
            <a:picLocks noChangeAspect="1"/>
          </p:cNvPicPr>
          <p:nvPr/>
        </p:nvPicPr>
        <p:blipFill>
          <a:blip r:embed="rId2"/>
          <a:stretch>
            <a:fillRect/>
          </a:stretch>
        </p:blipFill>
        <p:spPr>
          <a:xfrm>
            <a:off x="850317" y="9308951"/>
            <a:ext cx="7814383" cy="3850439"/>
          </a:xfrm>
          <a:prstGeom prst="rect">
            <a:avLst/>
          </a:prstGeom>
          <a:ln w="25400">
            <a:miter lim="400000"/>
            <a:headEnd/>
            <a:tailEnd/>
          </a:ln>
          <a:effectLst>
            <a:outerShdw blurRad="355600" dist="177800" dir="5400000" rotWithShape="0">
              <a:srgbClr val="000000">
                <a:alpha val="70000"/>
              </a:srgbClr>
            </a:outerShdw>
          </a:effectLst>
        </p:spPr>
      </p:pic>
      <p:pic>
        <p:nvPicPr>
          <p:cNvPr id="439" name="P24-3.png" descr="P24-3.png"/>
          <p:cNvPicPr>
            <a:picLocks noChangeAspect="1"/>
          </p:cNvPicPr>
          <p:nvPr/>
        </p:nvPicPr>
        <p:blipFill>
          <a:blip r:embed="rId3"/>
          <a:stretch>
            <a:fillRect/>
          </a:stretch>
        </p:blipFill>
        <p:spPr>
          <a:xfrm>
            <a:off x="10979893" y="7793803"/>
            <a:ext cx="9491134" cy="4691298"/>
          </a:xfrm>
          <a:prstGeom prst="rect">
            <a:avLst/>
          </a:prstGeom>
          <a:ln w="25400">
            <a:miter lim="400000"/>
            <a:headEnd/>
            <a:tailEnd/>
          </a:ln>
          <a:effectLst>
            <a:outerShdw blurRad="355600" dist="177800" dir="5400000" rotWithShape="0">
              <a:srgbClr val="000000">
                <a:alpha val="70000"/>
              </a:srgbClr>
            </a:outerShdw>
          </a:effectLst>
        </p:spPr>
      </p:pic>
      <p:pic>
        <p:nvPicPr>
          <p:cNvPr id="440" name="图像" descr="图像"/>
          <p:cNvPicPr>
            <a:picLocks noChangeAspect="1"/>
          </p:cNvPicPr>
          <p:nvPr/>
        </p:nvPicPr>
        <p:blipFill>
          <a:blip r:embed="rId4"/>
          <a:stretch>
            <a:fillRect/>
          </a:stretch>
        </p:blipFill>
        <p:spPr>
          <a:xfrm>
            <a:off x="15484955" y="9138670"/>
            <a:ext cx="8547101" cy="4191001"/>
          </a:xfrm>
          <a:prstGeom prst="rect">
            <a:avLst/>
          </a:prstGeom>
          <a:ln w="25400">
            <a:miter lim="400000"/>
            <a:headEnd/>
            <a:tailEnd/>
          </a:ln>
          <a:effectLst>
            <a:outerShdw blurRad="355600" dist="177800" dir="5400000" rotWithShape="0">
              <a:srgbClr val="000000">
                <a:alpha val="70000"/>
              </a:srgbClr>
            </a:outerShdw>
          </a:effectLst>
        </p:spPr>
      </p:pic>
      <p:sp>
        <p:nvSpPr>
          <p:cNvPr id="425" name="线条"/>
          <p:cNvSpPr/>
          <p:nvPr/>
        </p:nvSpPr>
        <p:spPr>
          <a:xfrm>
            <a:off x="460425" y="6623050"/>
            <a:ext cx="23463150" cy="0"/>
          </a:xfrm>
          <a:prstGeom prst="line">
            <a:avLst/>
          </a:prstGeom>
          <a:ln w="12700" cap="rnd" cmpd="sng">
            <a:solidFill>
              <a:schemeClr val="accent1">
                <a:shade val="50000"/>
              </a:schemeClr>
            </a:solidFill>
            <a:custDash>
              <a:ds d="1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endParaRPr sz="3200"/>
          </a:p>
        </p:txBody>
      </p:sp>
      <p:sp>
        <p:nvSpPr>
          <p:cNvPr id="2" name="右箭头 1"/>
          <p:cNvSpPr/>
          <p:nvPr/>
        </p:nvSpPr>
        <p:spPr>
          <a:xfrm>
            <a:off x="5693410" y="4662170"/>
            <a:ext cx="455295" cy="619125"/>
          </a:xfrm>
          <a:prstGeom prst="rightArrow">
            <a:avLst/>
          </a:prstGeom>
          <a:solidFill>
            <a:srgbClr val="7030A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 name="右箭头 2"/>
          <p:cNvSpPr/>
          <p:nvPr/>
        </p:nvSpPr>
        <p:spPr>
          <a:xfrm>
            <a:off x="11327130" y="4624705"/>
            <a:ext cx="455295" cy="619125"/>
          </a:xfrm>
          <a:prstGeom prst="rightArrow">
            <a:avLst/>
          </a:prstGeom>
          <a:solidFill>
            <a:srgbClr val="7030A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 name="右箭头 3"/>
          <p:cNvSpPr/>
          <p:nvPr/>
        </p:nvSpPr>
        <p:spPr>
          <a:xfrm>
            <a:off x="18044160" y="4662170"/>
            <a:ext cx="455295" cy="619125"/>
          </a:xfrm>
          <a:prstGeom prst="rightArrow">
            <a:avLst/>
          </a:prstGeom>
          <a:solidFill>
            <a:srgbClr val="7030A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5" name="文本框 4"/>
          <p:cNvSpPr txBox="1"/>
          <p:nvPr>
            <p:custDataLst>
              <p:tags r:id="rId5"/>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6"/>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MeterSphere 灵活的接口场景编排设计（1 / 2）"/>
          <p:cNvSpPr txBox="1"/>
          <p:nvPr/>
        </p:nvSpPr>
        <p:spPr>
          <a:xfrm>
            <a:off x="21590" y="1524000"/>
            <a:ext cx="24363045" cy="1012190"/>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a:t>
            </a:r>
            <a:r>
              <a:rPr lang="zh-CN" sz="5400">
                <a:latin typeface="微软雅黑" panose="020B0503020204020204" charset="-122"/>
                <a:ea typeface="微软雅黑" panose="020B0503020204020204" charset="-122"/>
                <a:cs typeface="微软雅黑" panose="020B0503020204020204" charset="-122"/>
                <a:sym typeface="微软雅黑" panose="020B0503020204020204" charset="-122"/>
              </a:rPr>
              <a:t>接口测试：接口管理</a:t>
            </a:r>
            <a:r>
              <a:rPr lang="en-US" altLang="zh-CN" sz="5400">
                <a:latin typeface="微软雅黑" panose="020B0503020204020204" charset="-122"/>
                <a:ea typeface="微软雅黑" panose="020B0503020204020204" charset="-122"/>
                <a:cs typeface="微软雅黑" panose="020B0503020204020204" charset="-122"/>
                <a:sym typeface="微软雅黑" panose="020B0503020204020204" charset="-122"/>
              </a:rPr>
              <a:t>(1)</a:t>
            </a:r>
            <a:endParaRPr lang="en-US" altLang="zh-CN"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7" name="图片 6"/>
          <p:cNvPicPr>
            <a:picLocks noChangeAspect="1"/>
          </p:cNvPicPr>
          <p:nvPr/>
        </p:nvPicPr>
        <p:blipFill>
          <a:blip r:embed="rId1"/>
          <a:stretch>
            <a:fillRect/>
          </a:stretch>
        </p:blipFill>
        <p:spPr>
          <a:xfrm>
            <a:off x="18310225" y="3549015"/>
            <a:ext cx="3481200" cy="1333091"/>
          </a:xfrm>
          <a:prstGeom prst="rect">
            <a:avLst/>
          </a:prstGeom>
          <a:ln>
            <a:solidFill>
              <a:schemeClr val="tx1"/>
            </a:solidFill>
          </a:ln>
        </p:spPr>
      </p:pic>
      <p:pic>
        <p:nvPicPr>
          <p:cNvPr id="8" name="图片 7"/>
          <p:cNvPicPr>
            <a:picLocks noChangeAspect="1"/>
          </p:cNvPicPr>
          <p:nvPr/>
        </p:nvPicPr>
        <p:blipFill>
          <a:blip r:embed="rId2"/>
          <a:stretch>
            <a:fillRect/>
          </a:stretch>
        </p:blipFill>
        <p:spPr>
          <a:xfrm>
            <a:off x="18310225" y="5376545"/>
            <a:ext cx="3481200" cy="1270193"/>
          </a:xfrm>
          <a:prstGeom prst="rect">
            <a:avLst/>
          </a:prstGeom>
          <a:ln>
            <a:solidFill>
              <a:schemeClr val="tx1"/>
            </a:solidFill>
          </a:ln>
        </p:spPr>
      </p:pic>
      <p:pic>
        <p:nvPicPr>
          <p:cNvPr id="9" name="图片 8"/>
          <p:cNvPicPr>
            <a:picLocks noChangeAspect="1"/>
          </p:cNvPicPr>
          <p:nvPr/>
        </p:nvPicPr>
        <p:blipFill>
          <a:blip r:embed="rId3"/>
          <a:stretch>
            <a:fillRect/>
          </a:stretch>
        </p:blipFill>
        <p:spPr>
          <a:xfrm>
            <a:off x="1976120" y="5414010"/>
            <a:ext cx="3481200" cy="1586570"/>
          </a:xfrm>
          <a:prstGeom prst="rect">
            <a:avLst/>
          </a:prstGeom>
          <a:ln>
            <a:solidFill>
              <a:schemeClr val="tx1"/>
            </a:solidFill>
          </a:ln>
        </p:spPr>
      </p:pic>
      <p:pic>
        <p:nvPicPr>
          <p:cNvPr id="10" name="图片 9"/>
          <p:cNvPicPr>
            <a:picLocks noChangeAspect="1"/>
          </p:cNvPicPr>
          <p:nvPr/>
        </p:nvPicPr>
        <p:blipFill>
          <a:blip r:embed="rId4"/>
          <a:stretch>
            <a:fillRect/>
          </a:stretch>
        </p:blipFill>
        <p:spPr>
          <a:xfrm>
            <a:off x="1976120" y="3638550"/>
            <a:ext cx="3481200" cy="1625703"/>
          </a:xfrm>
          <a:prstGeom prst="rect">
            <a:avLst/>
          </a:prstGeom>
          <a:ln>
            <a:solidFill>
              <a:schemeClr val="tx1"/>
            </a:solidFill>
          </a:ln>
        </p:spPr>
      </p:pic>
      <p:pic>
        <p:nvPicPr>
          <p:cNvPr id="14" name="图片 13"/>
          <p:cNvPicPr>
            <a:picLocks noChangeAspect="1"/>
          </p:cNvPicPr>
          <p:nvPr/>
        </p:nvPicPr>
        <p:blipFill>
          <a:blip r:embed="rId5"/>
          <a:stretch>
            <a:fillRect/>
          </a:stretch>
        </p:blipFill>
        <p:spPr>
          <a:xfrm>
            <a:off x="1976120" y="7150735"/>
            <a:ext cx="3481200" cy="1133297"/>
          </a:xfrm>
          <a:prstGeom prst="rect">
            <a:avLst/>
          </a:prstGeom>
          <a:ln>
            <a:solidFill>
              <a:schemeClr val="tx1"/>
            </a:solidFill>
          </a:ln>
        </p:spPr>
      </p:pic>
      <p:pic>
        <p:nvPicPr>
          <p:cNvPr id="15" name="图片 14"/>
          <p:cNvPicPr>
            <a:picLocks noChangeAspect="1"/>
          </p:cNvPicPr>
          <p:nvPr/>
        </p:nvPicPr>
        <p:blipFill>
          <a:blip r:embed="rId6"/>
          <a:stretch>
            <a:fillRect/>
          </a:stretch>
        </p:blipFill>
        <p:spPr>
          <a:xfrm>
            <a:off x="18310225" y="7058660"/>
            <a:ext cx="3481200" cy="1103237"/>
          </a:xfrm>
          <a:prstGeom prst="rect">
            <a:avLst/>
          </a:prstGeom>
          <a:ln>
            <a:solidFill>
              <a:schemeClr val="tx1"/>
            </a:solidFill>
          </a:ln>
        </p:spPr>
      </p:pic>
      <p:pic>
        <p:nvPicPr>
          <p:cNvPr id="16" name="图片 15"/>
          <p:cNvPicPr>
            <a:picLocks noChangeAspect="1"/>
          </p:cNvPicPr>
          <p:nvPr/>
        </p:nvPicPr>
        <p:blipFill>
          <a:blip r:embed="rId7"/>
          <a:stretch>
            <a:fillRect/>
          </a:stretch>
        </p:blipFill>
        <p:spPr>
          <a:xfrm>
            <a:off x="8775700" y="3457575"/>
            <a:ext cx="8119110" cy="4810125"/>
          </a:xfrm>
          <a:prstGeom prst="rect">
            <a:avLst/>
          </a:prstGeom>
          <a:ln>
            <a:solidFill>
              <a:schemeClr val="bg2">
                <a:lumMod val="90000"/>
              </a:schemeClr>
            </a:solidFill>
          </a:ln>
        </p:spPr>
      </p:pic>
      <p:sp>
        <p:nvSpPr>
          <p:cNvPr id="17" name="右大括号 16"/>
          <p:cNvSpPr/>
          <p:nvPr/>
        </p:nvSpPr>
        <p:spPr>
          <a:xfrm>
            <a:off x="5635625" y="4420235"/>
            <a:ext cx="907415" cy="3406775"/>
          </a:xfrm>
          <a:prstGeom prst="rightBrace">
            <a:avLst/>
          </a:prstGeom>
          <a:noFill/>
          <a:ln w="12700" cap="flat" cmpd="sng">
            <a:solidFill>
              <a:schemeClr val="accent1">
                <a:shade val="50000"/>
              </a:schemeClr>
            </a:solidFill>
            <a:prstDash val="dash"/>
            <a:miter lim="400000"/>
          </a:ln>
        </p:spPr>
        <p:style>
          <a:lnRef idx="0">
            <a:scrgbClr r="0" g="0" b="0"/>
          </a:lnRef>
          <a:fillRef idx="0">
            <a:scrgbClr r="0" g="0" b="0"/>
          </a:fillRef>
          <a:effectRef idx="0">
            <a:scrgbClr r="0" g="0" b="0"/>
          </a:effectRef>
          <a:fontRef idx="none"/>
        </p:style>
        <p:txBody>
          <a:bodyPr rot="0" vertOverflow="overflow" horzOverflow="overflow" vert="horz" wrap="square" lIns="91439" tIns="45719" rIns="91439" bIns="45719" numCol="1" spcCol="38100" rtlCol="0" anchor="t" forceAA="0">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8" name="右箭头 17"/>
          <p:cNvSpPr/>
          <p:nvPr/>
        </p:nvSpPr>
        <p:spPr>
          <a:xfrm>
            <a:off x="6051550" y="5730875"/>
            <a:ext cx="792000" cy="785495"/>
          </a:xfrm>
          <a:prstGeom prst="rightArrow">
            <a:avLst/>
          </a:prstGeom>
          <a:solidFill>
            <a:schemeClr val="accent1">
              <a:lumMod val="40000"/>
              <a:lumOff val="6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9" name="圆角矩形 18"/>
          <p:cNvSpPr/>
          <p:nvPr/>
        </p:nvSpPr>
        <p:spPr>
          <a:xfrm>
            <a:off x="6784340" y="5788958"/>
            <a:ext cx="1074420" cy="669329"/>
          </a:xfrm>
          <a:prstGeom prst="roundRect">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a:ln>
                  <a:noFill/>
                </a:ln>
                <a:solidFill>
                  <a:srgbClr val="FFFFFF"/>
                </a:solidFill>
                <a:effectLst/>
                <a:uFillTx/>
                <a:latin typeface="+mn-lt"/>
                <a:ea typeface="+mn-ea"/>
                <a:cs typeface="+mn-cs"/>
                <a:sym typeface="Helvetica Neue Medium" panose="02000503000000020004"/>
              </a:rPr>
              <a:t>HAR</a:t>
            </a:r>
            <a:endParaRPr kumimoji="0" lang="en-US" altLang="zh-CN"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 name="右箭头 19"/>
          <p:cNvSpPr/>
          <p:nvPr/>
        </p:nvSpPr>
        <p:spPr>
          <a:xfrm>
            <a:off x="7967980" y="5723255"/>
            <a:ext cx="720000" cy="785495"/>
          </a:xfrm>
          <a:prstGeom prst="rightArrow">
            <a:avLst/>
          </a:prstGeom>
          <a:solidFill>
            <a:schemeClr val="accent1">
              <a:lumMod val="60000"/>
              <a:lumOff val="4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1" name="左箭头 20"/>
          <p:cNvSpPr/>
          <p:nvPr/>
        </p:nvSpPr>
        <p:spPr>
          <a:xfrm>
            <a:off x="16991330" y="5683820"/>
            <a:ext cx="1080000" cy="784800"/>
          </a:xfrm>
          <a:prstGeom prst="leftArrow">
            <a:avLst/>
          </a:prstGeom>
          <a:solidFill>
            <a:schemeClr val="accent1">
              <a:lumMod val="60000"/>
              <a:lumOff val="4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fromWordArt="0" anchor="ctr" anchorCtr="0" forceAA="0" compatLnSpc="1">
            <a:spAutoFit/>
          </a:bodyPr>
          <a:lstStyle/>
          <a:p>
            <a:pPr lvl="0" algn="ctr"/>
            <a:endParaRPr lang="zh-CN" altLang="en-US" sz="3000" b="0">
              <a:solidFill>
                <a:srgbClr val="FFFFFF"/>
              </a:solidFill>
              <a:latin typeface="+mn-lt"/>
              <a:ea typeface="+mn-ea"/>
              <a:cs typeface="+mn-cs"/>
              <a:sym typeface="Helvetica Neue Medium" panose="02000503000000020004"/>
            </a:endParaRPr>
          </a:p>
        </p:txBody>
      </p:sp>
      <p:sp>
        <p:nvSpPr>
          <p:cNvPr id="22" name="文本框 21"/>
          <p:cNvSpPr txBox="1"/>
          <p:nvPr/>
        </p:nvSpPr>
        <p:spPr>
          <a:xfrm>
            <a:off x="17168495" y="4661218"/>
            <a:ext cx="857250" cy="10039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直接</a:t>
            </a:r>
            <a:endPar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indent="0" algn="ctr" defTabSz="82169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导入</a:t>
            </a:r>
            <a:endPar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3" name="文本框 22"/>
          <p:cNvSpPr txBox="1"/>
          <p:nvPr/>
        </p:nvSpPr>
        <p:spPr>
          <a:xfrm>
            <a:off x="7830820" y="5266691"/>
            <a:ext cx="85725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导入</a:t>
            </a:r>
            <a:endPar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 name="图片 2"/>
          <p:cNvPicPr>
            <a:picLocks noChangeAspect="1"/>
          </p:cNvPicPr>
          <p:nvPr/>
        </p:nvPicPr>
        <p:blipFill>
          <a:blip r:embed="rId8"/>
          <a:stretch>
            <a:fillRect/>
          </a:stretch>
        </p:blipFill>
        <p:spPr>
          <a:xfrm>
            <a:off x="6051550" y="9655175"/>
            <a:ext cx="6809105" cy="3775710"/>
          </a:xfrm>
          <a:prstGeom prst="rect">
            <a:avLst/>
          </a:prstGeom>
          <a:ln>
            <a:solidFill>
              <a:schemeClr val="bg2">
                <a:lumMod val="90000"/>
              </a:schemeClr>
            </a:solidFill>
          </a:ln>
        </p:spPr>
      </p:pic>
      <p:sp>
        <p:nvSpPr>
          <p:cNvPr id="4" name="下箭头 3"/>
          <p:cNvSpPr/>
          <p:nvPr/>
        </p:nvSpPr>
        <p:spPr>
          <a:xfrm>
            <a:off x="12261850" y="8625205"/>
            <a:ext cx="720000" cy="936000"/>
          </a:xfrm>
          <a:prstGeom prst="down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5" name="文本框 4"/>
          <p:cNvSpPr txBox="1"/>
          <p:nvPr/>
        </p:nvSpPr>
        <p:spPr>
          <a:xfrm>
            <a:off x="13106400" y="8408035"/>
            <a:ext cx="5497830" cy="10039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批量导入</a:t>
            </a:r>
            <a:endPar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indent="0" algn="l" defTabSz="82169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告别手动输入</a:t>
            </a:r>
            <a:endPar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 name="图片 5"/>
          <p:cNvPicPr>
            <a:picLocks noChangeAspect="1"/>
          </p:cNvPicPr>
          <p:nvPr/>
        </p:nvPicPr>
        <p:blipFill>
          <a:blip r:embed="rId9"/>
          <a:stretch>
            <a:fillRect/>
          </a:stretch>
        </p:blipFill>
        <p:spPr>
          <a:xfrm>
            <a:off x="13274675" y="9693910"/>
            <a:ext cx="6848475" cy="3730625"/>
          </a:xfrm>
          <a:prstGeom prst="rect">
            <a:avLst/>
          </a:prstGeom>
          <a:ln>
            <a:solidFill>
              <a:schemeClr val="bg2"/>
            </a:solidFill>
          </a:ln>
        </p:spPr>
      </p:pic>
      <p:sp>
        <p:nvSpPr>
          <p:cNvPr id="2" name="文本框 1"/>
          <p:cNvSpPr txBox="1"/>
          <p:nvPr>
            <p:custDataLst>
              <p:tags r:id="rId10"/>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11" name="矩形 10"/>
          <p:cNvSpPr/>
          <p:nvPr>
            <p:custDataLst>
              <p:tags r:id="rId11"/>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MeterSphere 灵活的接口场景编排设计（1 / 2）"/>
          <p:cNvSpPr txBox="1"/>
          <p:nvPr/>
        </p:nvSpPr>
        <p:spPr>
          <a:xfrm>
            <a:off x="21590" y="1524000"/>
            <a:ext cx="24363045" cy="1012190"/>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a:t>
            </a:r>
            <a:r>
              <a:rPr lang="zh-CN" sz="5400">
                <a:latin typeface="微软雅黑" panose="020B0503020204020204" charset="-122"/>
                <a:ea typeface="微软雅黑" panose="020B0503020204020204" charset="-122"/>
                <a:cs typeface="微软雅黑" panose="020B0503020204020204" charset="-122"/>
                <a:sym typeface="微软雅黑" panose="020B0503020204020204" charset="-122"/>
              </a:rPr>
              <a:t>接口测试：接口管理</a:t>
            </a:r>
            <a:r>
              <a:rPr lang="en-US" altLang="zh-CN" sz="5400">
                <a:latin typeface="微软雅黑" panose="020B0503020204020204" charset="-122"/>
                <a:ea typeface="微软雅黑" panose="020B0503020204020204" charset="-122"/>
                <a:cs typeface="微软雅黑" panose="020B0503020204020204" charset="-122"/>
                <a:sym typeface="微软雅黑" panose="020B0503020204020204" charset="-122"/>
              </a:rPr>
              <a:t>(2)</a:t>
            </a:r>
            <a:endParaRPr lang="en-US" altLang="zh-CN"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custDataLst>
              <p:tags r:id="rId1"/>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11" name="矩形 10"/>
          <p:cNvSpPr/>
          <p:nvPr>
            <p:custDataLst>
              <p:tags r:id="rId2"/>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pic>
        <p:nvPicPr>
          <p:cNvPr id="12" name="图片 11"/>
          <p:cNvPicPr>
            <a:picLocks noChangeAspect="1"/>
          </p:cNvPicPr>
          <p:nvPr>
            <p:custDataLst>
              <p:tags r:id="rId3"/>
            </p:custDataLst>
          </p:nvPr>
        </p:nvPicPr>
        <p:blipFill>
          <a:blip r:embed="rId4"/>
          <a:stretch>
            <a:fillRect/>
          </a:stretch>
        </p:blipFill>
        <p:spPr>
          <a:xfrm>
            <a:off x="1103630" y="5706110"/>
            <a:ext cx="14522450" cy="7378700"/>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6576060" y="5706110"/>
            <a:ext cx="14198600" cy="6635750"/>
          </a:xfrm>
          <a:prstGeom prst="rect">
            <a:avLst/>
          </a:prstGeom>
        </p:spPr>
      </p:pic>
      <p:sp>
        <p:nvSpPr>
          <p:cNvPr id="24" name="文本框 23"/>
          <p:cNvSpPr txBox="1"/>
          <p:nvPr/>
        </p:nvSpPr>
        <p:spPr>
          <a:xfrm>
            <a:off x="3428365" y="8919528"/>
            <a:ext cx="1131570" cy="880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4800" b="1" i="0" u="none" strike="noStrike" cap="none" spc="0" normalizeH="0" baseline="0">
                <a:ln>
                  <a:noFill/>
                </a:ln>
                <a:solidFill>
                  <a:srgbClr val="FF0000"/>
                </a:solidFill>
                <a:effectLst/>
                <a:uFillTx/>
                <a:latin typeface="微软雅黑" panose="020B0503020204020204" charset="-122"/>
                <a:ea typeface="微软雅黑" panose="020B0503020204020204" charset="-122"/>
                <a:cs typeface="Helvetica Neue" panose="02000503000000020004"/>
                <a:sym typeface="Helvetica Neue" panose="02000503000000020004"/>
              </a:rPr>
              <a:t>1</a:t>
            </a:r>
            <a:endParaRPr kumimoji="0" lang="en-US" altLang="zh-CN" sz="4800" b="1" i="0" u="none" strike="noStrike" cap="none" spc="0" normalizeH="0" baseline="0">
              <a:ln>
                <a:noFill/>
              </a:ln>
              <a:solidFill>
                <a:srgbClr val="FF0000"/>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sp>
        <p:nvSpPr>
          <p:cNvPr id="28" name="文本框 27"/>
          <p:cNvSpPr txBox="1"/>
          <p:nvPr/>
        </p:nvSpPr>
        <p:spPr>
          <a:xfrm>
            <a:off x="14424025" y="9522143"/>
            <a:ext cx="1131570" cy="8807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en-US" altLang="zh-CN" sz="4800" b="1" i="0" u="none" strike="noStrike" cap="none" spc="0" normalizeH="0" baseline="0">
                <a:ln>
                  <a:noFill/>
                </a:ln>
                <a:solidFill>
                  <a:srgbClr val="FF0000"/>
                </a:solidFill>
                <a:effectLst/>
                <a:uFillTx/>
                <a:latin typeface="微软雅黑" panose="020B0503020204020204" charset="-122"/>
                <a:ea typeface="微软雅黑" panose="020B0503020204020204" charset="-122"/>
                <a:cs typeface="Helvetica Neue" panose="02000503000000020004"/>
                <a:sym typeface="Helvetica Neue" panose="02000503000000020004"/>
              </a:rPr>
              <a:t>2</a:t>
            </a:r>
            <a:endParaRPr kumimoji="0" lang="en-US" altLang="zh-CN" sz="4800" b="1" i="0" u="none" strike="noStrike" cap="none" spc="0" normalizeH="0" baseline="0">
              <a:ln>
                <a:noFill/>
              </a:ln>
              <a:solidFill>
                <a:srgbClr val="FF0000"/>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sp>
        <p:nvSpPr>
          <p:cNvPr id="29" name="文本框 28"/>
          <p:cNvSpPr txBox="1"/>
          <p:nvPr/>
        </p:nvSpPr>
        <p:spPr>
          <a:xfrm>
            <a:off x="1536065" y="2528570"/>
            <a:ext cx="8128000" cy="14344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Helvetica Neue" panose="02000503000000020004"/>
                <a:sym typeface="Helvetica Neue" panose="02000503000000020004"/>
              </a:rPr>
              <a:t>接口创建</a:t>
            </a:r>
            <a:endParaRPr kumimoji="0" lang="zh-CN" altLang="en-US" sz="36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a:p>
            <a:pPr marL="812800" marR="0" algn="l" defTabSz="821690" rtl="0" eaLnBrk="1">
              <a:lnSpc>
                <a:spcPct val="150000"/>
              </a:lnSpc>
              <a:spcBef>
                <a:spcPts val="0"/>
              </a:spcBef>
              <a:spcAft>
                <a:spcPts val="0"/>
              </a:spcAft>
              <a:buClrTx/>
              <a:buSzTx/>
              <a:buFontTx/>
              <a:buNone/>
              <a:extLst>
                <a:ext uri="{35155182-B16C-46BC-9424-99874614C6A1}">
                  <wpsdc:marlchars xmlns:wpsdc="http://www.wps.cn/officeDocument/2017/drawingmlCustomData" val="200" checksum="34799616"/>
                </a:ext>
              </a:extLst>
            </a:pPr>
            <a:endParaRPr kumimoji="0" lang="zh-CN" altLang="en-US"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Helvetica Neue" panose="02000503000000020004"/>
              <a:sym typeface="Helvetica Neue" panose="02000503000000020004"/>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MeterSphere 灵活的接口场景编排设计（1 / 2）"/>
          <p:cNvSpPr txBox="1"/>
          <p:nvPr/>
        </p:nvSpPr>
        <p:spPr>
          <a:xfrm>
            <a:off x="0" y="1524000"/>
            <a:ext cx="24407495" cy="1012190"/>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 灵活的接口场景编排设计</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73" name="- 覆盖多种接口协议，自由组合接口自动化测试场景 -"/>
          <p:cNvSpPr txBox="1"/>
          <p:nvPr/>
        </p:nvSpPr>
        <p:spPr>
          <a:xfrm>
            <a:off x="6780059" y="3047999"/>
            <a:ext cx="10823881" cy="777876"/>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 覆盖多种接口协议，自由组合接口自动化测试场景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76" name="成组"/>
          <p:cNvGrpSpPr/>
          <p:nvPr/>
        </p:nvGrpSpPr>
        <p:grpSpPr>
          <a:xfrm>
            <a:off x="1017232" y="8853698"/>
            <a:ext cx="4813495" cy="4099061"/>
            <a:chOff x="0" y="0"/>
            <a:chExt cx="4813493" cy="4099059"/>
          </a:xfrm>
        </p:grpSpPr>
        <p:sp>
          <p:nvSpPr>
            <p:cNvPr id="474" name="矩形"/>
            <p:cNvSpPr/>
            <p:nvPr/>
          </p:nvSpPr>
          <p:spPr>
            <a:xfrm>
              <a:off x="-1" y="1266875"/>
              <a:ext cx="4813495" cy="2832185"/>
            </a:xfrm>
            <a:prstGeom prst="rect">
              <a:avLst/>
            </a:prstGeom>
            <a:solidFill>
              <a:srgbClr val="EBEBEB"/>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475" name="矩形"/>
            <p:cNvSpPr/>
            <p:nvPr/>
          </p:nvSpPr>
          <p:spPr>
            <a:xfrm>
              <a:off x="0" y="0"/>
              <a:ext cx="4813494" cy="1278134"/>
            </a:xfrm>
            <a:prstGeom prst="rect">
              <a:avLst/>
            </a:prstGeom>
            <a:solidFill>
              <a:srgbClr val="783887"/>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grpSp>
      <p:grpSp>
        <p:nvGrpSpPr>
          <p:cNvPr id="479" name="成组"/>
          <p:cNvGrpSpPr/>
          <p:nvPr/>
        </p:nvGrpSpPr>
        <p:grpSpPr>
          <a:xfrm>
            <a:off x="6898079" y="8853698"/>
            <a:ext cx="4813495" cy="4099061"/>
            <a:chOff x="0" y="0"/>
            <a:chExt cx="4813493" cy="4099059"/>
          </a:xfrm>
        </p:grpSpPr>
        <p:sp>
          <p:nvSpPr>
            <p:cNvPr id="477" name="矩形"/>
            <p:cNvSpPr/>
            <p:nvPr/>
          </p:nvSpPr>
          <p:spPr>
            <a:xfrm>
              <a:off x="-1" y="1266875"/>
              <a:ext cx="4813495" cy="2832185"/>
            </a:xfrm>
            <a:prstGeom prst="rect">
              <a:avLst/>
            </a:prstGeom>
            <a:solidFill>
              <a:srgbClr val="EBEBEB"/>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478" name="矩形"/>
            <p:cNvSpPr/>
            <p:nvPr/>
          </p:nvSpPr>
          <p:spPr>
            <a:xfrm>
              <a:off x="0" y="0"/>
              <a:ext cx="4813494" cy="1278134"/>
            </a:xfrm>
            <a:prstGeom prst="rect">
              <a:avLst/>
            </a:prstGeom>
            <a:solidFill>
              <a:srgbClr val="783887"/>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grpSp>
      <p:grpSp>
        <p:nvGrpSpPr>
          <p:cNvPr id="482" name="成组"/>
          <p:cNvGrpSpPr/>
          <p:nvPr/>
        </p:nvGrpSpPr>
        <p:grpSpPr>
          <a:xfrm>
            <a:off x="12778926" y="8853698"/>
            <a:ext cx="4813495" cy="4099061"/>
            <a:chOff x="0" y="0"/>
            <a:chExt cx="4813493" cy="4099059"/>
          </a:xfrm>
        </p:grpSpPr>
        <p:sp>
          <p:nvSpPr>
            <p:cNvPr id="480" name="矩形"/>
            <p:cNvSpPr/>
            <p:nvPr/>
          </p:nvSpPr>
          <p:spPr>
            <a:xfrm>
              <a:off x="-1" y="1266875"/>
              <a:ext cx="4813495" cy="2832185"/>
            </a:xfrm>
            <a:prstGeom prst="rect">
              <a:avLst/>
            </a:prstGeom>
            <a:solidFill>
              <a:srgbClr val="EBEBEB"/>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481" name="矩形"/>
            <p:cNvSpPr/>
            <p:nvPr/>
          </p:nvSpPr>
          <p:spPr>
            <a:xfrm>
              <a:off x="0" y="0"/>
              <a:ext cx="4813494" cy="1278134"/>
            </a:xfrm>
            <a:prstGeom prst="rect">
              <a:avLst/>
            </a:prstGeom>
            <a:solidFill>
              <a:srgbClr val="783887"/>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grpSp>
      <p:grpSp>
        <p:nvGrpSpPr>
          <p:cNvPr id="485" name="成组"/>
          <p:cNvGrpSpPr/>
          <p:nvPr/>
        </p:nvGrpSpPr>
        <p:grpSpPr>
          <a:xfrm>
            <a:off x="18659774" y="8853698"/>
            <a:ext cx="4813494" cy="4099061"/>
            <a:chOff x="0" y="0"/>
            <a:chExt cx="4813493" cy="4099059"/>
          </a:xfrm>
        </p:grpSpPr>
        <p:sp>
          <p:nvSpPr>
            <p:cNvPr id="483" name="矩形"/>
            <p:cNvSpPr/>
            <p:nvPr/>
          </p:nvSpPr>
          <p:spPr>
            <a:xfrm>
              <a:off x="-1" y="1266875"/>
              <a:ext cx="4813495" cy="2832185"/>
            </a:xfrm>
            <a:prstGeom prst="rect">
              <a:avLst/>
            </a:prstGeom>
            <a:solidFill>
              <a:srgbClr val="EBEBEB"/>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484" name="矩形"/>
            <p:cNvSpPr/>
            <p:nvPr/>
          </p:nvSpPr>
          <p:spPr>
            <a:xfrm>
              <a:off x="0" y="0"/>
              <a:ext cx="4813494" cy="1278134"/>
            </a:xfrm>
            <a:prstGeom prst="rect">
              <a:avLst/>
            </a:prstGeom>
            <a:solidFill>
              <a:srgbClr val="783887"/>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grpSp>
      <p:grpSp>
        <p:nvGrpSpPr>
          <p:cNvPr id="488" name="成组"/>
          <p:cNvGrpSpPr/>
          <p:nvPr/>
        </p:nvGrpSpPr>
        <p:grpSpPr>
          <a:xfrm>
            <a:off x="9785253" y="4240359"/>
            <a:ext cx="4813494" cy="3440624"/>
            <a:chOff x="0" y="0"/>
            <a:chExt cx="4813493" cy="3440623"/>
          </a:xfrm>
        </p:grpSpPr>
        <p:sp>
          <p:nvSpPr>
            <p:cNvPr id="486" name="矩形"/>
            <p:cNvSpPr/>
            <p:nvPr/>
          </p:nvSpPr>
          <p:spPr>
            <a:xfrm>
              <a:off x="0" y="1063376"/>
              <a:ext cx="4813494" cy="2377248"/>
            </a:xfrm>
            <a:prstGeom prst="rect">
              <a:avLst/>
            </a:prstGeom>
            <a:solidFill>
              <a:srgbClr val="EBEBEB"/>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487" name="矩形"/>
            <p:cNvSpPr/>
            <p:nvPr/>
          </p:nvSpPr>
          <p:spPr>
            <a:xfrm>
              <a:off x="0" y="0"/>
              <a:ext cx="4813494" cy="1072826"/>
            </a:xfrm>
            <a:prstGeom prst="rect">
              <a:avLst/>
            </a:prstGeom>
            <a:solidFill>
              <a:srgbClr val="783887"/>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grpSp>
      <p:grpSp>
        <p:nvGrpSpPr>
          <p:cNvPr id="491" name="成组"/>
          <p:cNvGrpSpPr/>
          <p:nvPr/>
        </p:nvGrpSpPr>
        <p:grpSpPr>
          <a:xfrm>
            <a:off x="16278748" y="4240359"/>
            <a:ext cx="4813495" cy="3440624"/>
            <a:chOff x="0" y="0"/>
            <a:chExt cx="4813493" cy="3440623"/>
          </a:xfrm>
        </p:grpSpPr>
        <p:sp>
          <p:nvSpPr>
            <p:cNvPr id="489" name="矩形"/>
            <p:cNvSpPr/>
            <p:nvPr/>
          </p:nvSpPr>
          <p:spPr>
            <a:xfrm>
              <a:off x="0" y="1063376"/>
              <a:ext cx="4813494" cy="2377248"/>
            </a:xfrm>
            <a:prstGeom prst="rect">
              <a:avLst/>
            </a:prstGeom>
            <a:solidFill>
              <a:srgbClr val="EBEBEB"/>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490" name="矩形"/>
            <p:cNvSpPr/>
            <p:nvPr/>
          </p:nvSpPr>
          <p:spPr>
            <a:xfrm>
              <a:off x="0" y="0"/>
              <a:ext cx="4813494" cy="1072826"/>
            </a:xfrm>
            <a:prstGeom prst="rect">
              <a:avLst/>
            </a:prstGeom>
            <a:solidFill>
              <a:srgbClr val="783887"/>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grpSp>
      <p:sp>
        <p:nvSpPr>
          <p:cNvPr id="492" name="场景编排"/>
          <p:cNvSpPr txBox="1"/>
          <p:nvPr/>
        </p:nvSpPr>
        <p:spPr>
          <a:xfrm>
            <a:off x="11199812" y="4388949"/>
            <a:ext cx="1984376" cy="777876"/>
          </a:xfrm>
          <a:prstGeom prst="rect">
            <a:avLst/>
          </a:prstGeom>
          <a:ln w="12700">
            <a:miter lim="400000"/>
          </a:ln>
        </p:spPr>
        <p:txBody>
          <a:bodyPr wrap="none" lIns="71437" tIns="71437" rIns="71437" bIns="71437" anchor="ctr">
            <a:spAutoFit/>
          </a:bodyPr>
          <a:lstStyle>
            <a:lvl1pPr>
              <a:defRPr sz="3600" b="0">
                <a:solidFill>
                  <a:srgbClr val="FFFFFF"/>
                </a:solidFill>
                <a:latin typeface="+mn-lt"/>
                <a:ea typeface="+mn-ea"/>
                <a:cs typeface="+mn-cs"/>
                <a:sym typeface="Helvetica Neue Medium" panose="02000503000000020004"/>
              </a:defRPr>
            </a:lvl1pPr>
          </a:lstStyle>
          <a:p>
            <a:r>
              <a:t>场景编排</a:t>
            </a:r>
          </a:p>
        </p:txBody>
      </p:sp>
      <p:sp>
        <p:nvSpPr>
          <p:cNvPr id="493" name="场景自动化"/>
          <p:cNvSpPr txBox="1"/>
          <p:nvPr/>
        </p:nvSpPr>
        <p:spPr>
          <a:xfrm>
            <a:off x="17665517" y="4388949"/>
            <a:ext cx="2441576" cy="777876"/>
          </a:xfrm>
          <a:prstGeom prst="rect">
            <a:avLst/>
          </a:prstGeom>
          <a:ln w="12700">
            <a:miter lim="400000"/>
          </a:ln>
        </p:spPr>
        <p:txBody>
          <a:bodyPr wrap="none" lIns="71437" tIns="71437" rIns="71437" bIns="71437" anchor="ctr">
            <a:spAutoFit/>
          </a:bodyPr>
          <a:lstStyle>
            <a:lvl1pPr>
              <a:defRPr sz="3600" b="0">
                <a:solidFill>
                  <a:srgbClr val="FFFFFF"/>
                </a:solidFill>
                <a:latin typeface="+mn-lt"/>
                <a:ea typeface="+mn-ea"/>
                <a:cs typeface="+mn-cs"/>
                <a:sym typeface="Helvetica Neue Medium" panose="02000503000000020004"/>
              </a:defRPr>
            </a:lvl1pPr>
          </a:lstStyle>
          <a:p>
            <a:r>
              <a:t>场景自动化</a:t>
            </a:r>
          </a:p>
        </p:txBody>
      </p:sp>
      <p:sp>
        <p:nvSpPr>
          <p:cNvPr id="494" name="接口用例"/>
          <p:cNvSpPr txBox="1"/>
          <p:nvPr/>
        </p:nvSpPr>
        <p:spPr>
          <a:xfrm>
            <a:off x="8319307" y="9112082"/>
            <a:ext cx="1971040" cy="695960"/>
          </a:xfrm>
          <a:prstGeom prst="rect">
            <a:avLst/>
          </a:prstGeom>
          <a:ln w="12700">
            <a:miter lim="400000"/>
          </a:ln>
        </p:spPr>
        <p:txBody>
          <a:bodyPr wrap="none" lIns="71437" tIns="71437" rIns="71437" bIns="71437" anchor="ctr">
            <a:spAutoFit/>
          </a:bodyPr>
          <a:lstStyle>
            <a:lvl1pPr>
              <a:defRPr sz="3600" b="0">
                <a:solidFill>
                  <a:srgbClr val="FFFFFF"/>
                </a:solidFill>
                <a:latin typeface="+mn-lt"/>
                <a:ea typeface="+mn-ea"/>
                <a:cs typeface="+mn-cs"/>
                <a:sym typeface="Helvetica Neue Medium" panose="02000503000000020004"/>
              </a:defRPr>
            </a:lvl1pPr>
          </a:lstStyle>
          <a:p>
            <a:r>
              <a:rPr>
                <a:latin typeface="微软雅黑" panose="020B0503020204020204" charset="-122"/>
                <a:ea typeface="微软雅黑" panose="020B0503020204020204" charset="-122"/>
              </a:rPr>
              <a:t>接口用例</a:t>
            </a:r>
            <a:endParaRPr>
              <a:latin typeface="微软雅黑" panose="020B0503020204020204" charset="-122"/>
              <a:ea typeface="微软雅黑" panose="020B0503020204020204" charset="-122"/>
            </a:endParaRPr>
          </a:p>
        </p:txBody>
      </p:sp>
      <p:sp>
        <p:nvSpPr>
          <p:cNvPr id="495" name="函数服务"/>
          <p:cNvSpPr txBox="1"/>
          <p:nvPr/>
        </p:nvSpPr>
        <p:spPr>
          <a:xfrm>
            <a:off x="20074332" y="9071124"/>
            <a:ext cx="1984376" cy="777876"/>
          </a:xfrm>
          <a:prstGeom prst="rect">
            <a:avLst/>
          </a:prstGeom>
          <a:ln w="12700">
            <a:miter lim="400000"/>
          </a:ln>
        </p:spPr>
        <p:txBody>
          <a:bodyPr wrap="none" lIns="71437" tIns="71437" rIns="71437" bIns="71437" anchor="ctr">
            <a:spAutoFit/>
          </a:bodyPr>
          <a:lstStyle>
            <a:lvl1pPr>
              <a:defRPr sz="3600" b="0">
                <a:solidFill>
                  <a:srgbClr val="FFFFFF"/>
                </a:solidFill>
                <a:latin typeface="+mn-lt"/>
                <a:ea typeface="+mn-ea"/>
                <a:cs typeface="+mn-cs"/>
                <a:sym typeface="Helvetica Neue Medium" panose="02000503000000020004"/>
              </a:defRPr>
            </a:lvl1pPr>
          </a:lstStyle>
          <a:p>
            <a:r>
              <a:t>函数服务</a:t>
            </a:r>
          </a:p>
        </p:txBody>
      </p:sp>
      <p:sp>
        <p:nvSpPr>
          <p:cNvPr id="496" name="接口管理"/>
          <p:cNvSpPr txBox="1"/>
          <p:nvPr/>
        </p:nvSpPr>
        <p:spPr>
          <a:xfrm>
            <a:off x="2431791" y="9071124"/>
            <a:ext cx="1984376" cy="777876"/>
          </a:xfrm>
          <a:prstGeom prst="rect">
            <a:avLst/>
          </a:prstGeom>
          <a:ln w="12700">
            <a:miter lim="400000"/>
          </a:ln>
        </p:spPr>
        <p:txBody>
          <a:bodyPr wrap="none" lIns="71437" tIns="71437" rIns="71437" bIns="71437" anchor="ctr">
            <a:spAutoFit/>
          </a:bodyPr>
          <a:lstStyle>
            <a:lvl1pPr>
              <a:defRPr sz="3600" b="0">
                <a:solidFill>
                  <a:srgbClr val="FFFFFF"/>
                </a:solidFill>
                <a:latin typeface="+mn-lt"/>
                <a:ea typeface="+mn-ea"/>
                <a:cs typeface="+mn-cs"/>
                <a:sym typeface="Helvetica Neue Medium" panose="02000503000000020004"/>
              </a:defRPr>
            </a:lvl1pPr>
          </a:lstStyle>
          <a:p>
            <a:r>
              <a:t>接口管理</a:t>
            </a:r>
          </a:p>
        </p:txBody>
      </p:sp>
      <p:sp>
        <p:nvSpPr>
          <p:cNvPr id="497" name="Mock 服务"/>
          <p:cNvSpPr txBox="1"/>
          <p:nvPr/>
        </p:nvSpPr>
        <p:spPr>
          <a:xfrm>
            <a:off x="13998489" y="9071124"/>
            <a:ext cx="2374368" cy="777876"/>
          </a:xfrm>
          <a:prstGeom prst="rect">
            <a:avLst/>
          </a:prstGeom>
          <a:ln w="12700">
            <a:miter lim="400000"/>
          </a:ln>
        </p:spPr>
        <p:txBody>
          <a:bodyPr wrap="none" lIns="71437" tIns="71437" rIns="71437" bIns="71437" anchor="ctr">
            <a:spAutoFit/>
          </a:bodyPr>
          <a:lstStyle>
            <a:lvl1pPr>
              <a:defRPr sz="3600" b="0">
                <a:solidFill>
                  <a:srgbClr val="FFFFFF"/>
                </a:solidFill>
                <a:latin typeface="+mn-lt"/>
                <a:ea typeface="+mn-ea"/>
                <a:cs typeface="+mn-cs"/>
                <a:sym typeface="Helvetica Neue Medium" panose="02000503000000020004"/>
              </a:defRPr>
            </a:lvl1pPr>
          </a:lstStyle>
          <a:p>
            <a:r>
              <a:t>Mock 服务</a:t>
            </a:r>
          </a:p>
        </p:txBody>
      </p:sp>
      <p:sp>
        <p:nvSpPr>
          <p:cNvPr id="498" name="场景管理与环境配置…"/>
          <p:cNvSpPr txBox="1"/>
          <p:nvPr/>
        </p:nvSpPr>
        <p:spPr>
          <a:xfrm>
            <a:off x="10305653" y="5315246"/>
            <a:ext cx="3772694" cy="2327276"/>
          </a:xfrm>
          <a:prstGeom prst="rect">
            <a:avLst/>
          </a:prstGeom>
          <a:ln w="12700">
            <a:miter lim="400000"/>
          </a:ln>
        </p:spPr>
        <p:txBody>
          <a:bodyPr wrap="none" lIns="71437" tIns="71437" rIns="71437" bIns="71437" anchor="ctr">
            <a:spAutoFit/>
          </a:bodyPr>
          <a:lstStyle/>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场景管理与环境配置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测试步骤拖拽式编排</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丰富的测试组件</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场景嵌套与拼接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99" name="手动执行、定时执行…"/>
          <p:cNvSpPr txBox="1"/>
          <p:nvPr/>
        </p:nvSpPr>
        <p:spPr>
          <a:xfrm>
            <a:off x="16799148" y="5257593"/>
            <a:ext cx="3772694" cy="2347190"/>
          </a:xfrm>
          <a:prstGeom prst="rect">
            <a:avLst/>
          </a:prstGeom>
          <a:ln w="12700">
            <a:miter lim="400000"/>
          </a:ln>
        </p:spPr>
        <p:txBody>
          <a:bodyPr wrap="none" lIns="71437" tIns="71437" rIns="71437" bIns="71437" anchor="ctr">
            <a:spAutoFit/>
          </a:bodyPr>
          <a:lstStyle/>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手动执行、定时执行</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API 调用执行</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Jenkins 集成执行</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转化为性能测试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0" name="接口树管理…"/>
          <p:cNvSpPr txBox="1"/>
          <p:nvPr/>
        </p:nvSpPr>
        <p:spPr>
          <a:xfrm>
            <a:off x="2074055" y="10402185"/>
            <a:ext cx="2798706" cy="2347189"/>
          </a:xfrm>
          <a:prstGeom prst="rect">
            <a:avLst/>
          </a:prstGeom>
          <a:ln w="12700">
            <a:miter lim="400000"/>
          </a:ln>
        </p:spPr>
        <p:txBody>
          <a:bodyPr wrap="none" lIns="71437" tIns="71437" rIns="71437" bIns="71437" anchor="ctr">
            <a:spAutoFit/>
          </a:bodyPr>
          <a:lstStyle/>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接口树管理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Postman 导入</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Swagger 导入</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快捷调试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1" name="用例树管理…"/>
          <p:cNvSpPr txBox="1"/>
          <p:nvPr/>
        </p:nvSpPr>
        <p:spPr>
          <a:xfrm>
            <a:off x="7724650" y="10132741"/>
            <a:ext cx="3160352" cy="2886076"/>
          </a:xfrm>
          <a:prstGeom prst="rect">
            <a:avLst/>
          </a:prstGeom>
          <a:ln w="12700">
            <a:miter lim="400000"/>
          </a:ln>
        </p:spPr>
        <p:txBody>
          <a:bodyPr wrap="none" lIns="71437" tIns="71437" rIns="71437" bIns="71437" anchor="ctr">
            <a:spAutoFit/>
          </a:bodyPr>
          <a:lstStyle/>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用例树管理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用例等级管理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前后置脚本</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断言与提取</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转化为性能测试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2" name="期望列表…"/>
          <p:cNvSpPr txBox="1"/>
          <p:nvPr/>
        </p:nvSpPr>
        <p:spPr>
          <a:xfrm>
            <a:off x="14211335" y="10132741"/>
            <a:ext cx="2350295" cy="2886076"/>
          </a:xfrm>
          <a:prstGeom prst="rect">
            <a:avLst/>
          </a:prstGeom>
          <a:ln w="12700">
            <a:miter lim="400000"/>
          </a:ln>
        </p:spPr>
        <p:txBody>
          <a:bodyPr wrap="none" lIns="71437" tIns="71437" rIns="71437" bIns="71437" anchor="ctr">
            <a:spAutoFit/>
          </a:bodyPr>
          <a:lstStyle/>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期望列表</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请求参数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响应状态码</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请求头</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请求内容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3" name="JMeter 函数…"/>
          <p:cNvSpPr txBox="1"/>
          <p:nvPr/>
        </p:nvSpPr>
        <p:spPr>
          <a:xfrm>
            <a:off x="19673746" y="10681585"/>
            <a:ext cx="2785549" cy="1788389"/>
          </a:xfrm>
          <a:prstGeom prst="rect">
            <a:avLst/>
          </a:prstGeom>
          <a:ln w="12700">
            <a:miter lim="400000"/>
          </a:ln>
        </p:spPr>
        <p:txBody>
          <a:bodyPr wrap="none" lIns="71437" tIns="71437" rIns="71437" bIns="71437" anchor="ctr">
            <a:spAutoFit/>
          </a:bodyPr>
          <a:lstStyle/>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JMeter 函数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Mock JS 函数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16560" indent="-416560" algn="l" defTabSz="457200">
              <a:lnSpc>
                <a:spcPct val="110000"/>
              </a:lnSpc>
              <a:buSzPct val="145000"/>
              <a:buChar char="•"/>
              <a:defRPr sz="28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自定义脚本</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4" name="线条"/>
          <p:cNvSpPr/>
          <p:nvPr/>
        </p:nvSpPr>
        <p:spPr>
          <a:xfrm flipV="1">
            <a:off x="12191999" y="7645594"/>
            <a:ext cx="1" cy="621932"/>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505" name="线条"/>
          <p:cNvSpPr/>
          <p:nvPr/>
        </p:nvSpPr>
        <p:spPr>
          <a:xfrm>
            <a:off x="3937429" y="8267340"/>
            <a:ext cx="17135663" cy="1"/>
          </a:xfrm>
          <a:prstGeom prst="line">
            <a:avLst/>
          </a:prstGeom>
          <a:ln w="254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506" name="线条"/>
          <p:cNvSpPr/>
          <p:nvPr/>
        </p:nvSpPr>
        <p:spPr>
          <a:xfrm flipH="1">
            <a:off x="3938384" y="8255905"/>
            <a:ext cx="13116" cy="549800"/>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507" name="线条"/>
          <p:cNvSpPr/>
          <p:nvPr/>
        </p:nvSpPr>
        <p:spPr>
          <a:xfrm flipH="1">
            <a:off x="9301918" y="8292120"/>
            <a:ext cx="13116" cy="54980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508" name="线条"/>
          <p:cNvSpPr/>
          <p:nvPr/>
        </p:nvSpPr>
        <p:spPr>
          <a:xfrm flipH="1">
            <a:off x="15383575" y="8292120"/>
            <a:ext cx="13116" cy="54980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509" name="线条"/>
          <p:cNvSpPr/>
          <p:nvPr/>
        </p:nvSpPr>
        <p:spPr>
          <a:xfrm flipH="1">
            <a:off x="21063613" y="8254943"/>
            <a:ext cx="13115" cy="549800"/>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510" name="箭头"/>
          <p:cNvSpPr/>
          <p:nvPr/>
        </p:nvSpPr>
        <p:spPr>
          <a:xfrm>
            <a:off x="14856012" y="5649705"/>
            <a:ext cx="1165472" cy="621931"/>
          </a:xfrm>
          <a:prstGeom prst="rightArrow">
            <a:avLst>
              <a:gd name="adj1" fmla="val 32000"/>
              <a:gd name="adj2" fmla="val 119933"/>
            </a:avLst>
          </a:prstGeom>
          <a:solidFill>
            <a:srgbClr val="5E5E5E"/>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 name="文本框 1"/>
          <p:cNvSpPr txBox="1"/>
          <p:nvPr>
            <p:custDataLst>
              <p:tags r:id="rId1"/>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11" name="矩形 10"/>
          <p:cNvSpPr/>
          <p:nvPr>
            <p:custDataLst>
              <p:tags r:id="rId2"/>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97804" y="10525468"/>
            <a:ext cx="3677478" cy="1610140"/>
            <a:chOff x="675861" y="6162261"/>
            <a:chExt cx="3677478" cy="1610140"/>
          </a:xfrm>
        </p:grpSpPr>
        <p:sp>
          <p:nvSpPr>
            <p:cNvPr id="3" name="矩形 2"/>
            <p:cNvSpPr/>
            <p:nvPr/>
          </p:nvSpPr>
          <p:spPr>
            <a:xfrm>
              <a:off x="675861" y="6162261"/>
              <a:ext cx="3677478" cy="16101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4" name="文本框 3"/>
            <p:cNvSpPr txBox="1"/>
            <p:nvPr/>
          </p:nvSpPr>
          <p:spPr>
            <a:xfrm>
              <a:off x="1331843" y="6557756"/>
              <a:ext cx="2405270" cy="819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接口</a:t>
              </a:r>
              <a:r>
                <a:rPr lang="zh-CN" altLang="en-US" sz="440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管理</a:t>
              </a:r>
              <a:endParaRPr kumimoji="0" lang="zh-CN" altLang="en-US" sz="44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 name="组合 4"/>
          <p:cNvGrpSpPr/>
          <p:nvPr/>
        </p:nvGrpSpPr>
        <p:grpSpPr>
          <a:xfrm>
            <a:off x="2377484" y="7996263"/>
            <a:ext cx="3677478" cy="1610140"/>
            <a:chOff x="6135757" y="6162261"/>
            <a:chExt cx="3677478" cy="1610140"/>
          </a:xfrm>
        </p:grpSpPr>
        <p:sp>
          <p:nvSpPr>
            <p:cNvPr id="6" name="矩形 5"/>
            <p:cNvSpPr/>
            <p:nvPr/>
          </p:nvSpPr>
          <p:spPr>
            <a:xfrm>
              <a:off x="6135757" y="6162261"/>
              <a:ext cx="3677478" cy="16101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7" name="文本框 6"/>
            <p:cNvSpPr txBox="1"/>
            <p:nvPr/>
          </p:nvSpPr>
          <p:spPr>
            <a:xfrm>
              <a:off x="6791739" y="6556642"/>
              <a:ext cx="2405270"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zh-CN" altLang="en-US" sz="440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接口用例</a:t>
              </a:r>
              <a:endParaRPr kumimoji="0" lang="zh-CN" altLang="en-US" sz="4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2" name="组合 11"/>
          <p:cNvGrpSpPr/>
          <p:nvPr/>
        </p:nvGrpSpPr>
        <p:grpSpPr>
          <a:xfrm>
            <a:off x="2377484" y="5365543"/>
            <a:ext cx="3677478" cy="1610140"/>
            <a:chOff x="11536018" y="6162261"/>
            <a:chExt cx="3677478" cy="1610140"/>
          </a:xfrm>
        </p:grpSpPr>
        <p:sp>
          <p:nvSpPr>
            <p:cNvPr id="13" name="矩形 12"/>
            <p:cNvSpPr/>
            <p:nvPr/>
          </p:nvSpPr>
          <p:spPr>
            <a:xfrm>
              <a:off x="11536018" y="6162261"/>
              <a:ext cx="3677478" cy="16101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4" name="文本框 13"/>
            <p:cNvSpPr txBox="1"/>
            <p:nvPr/>
          </p:nvSpPr>
          <p:spPr>
            <a:xfrm>
              <a:off x="12192000" y="6557754"/>
              <a:ext cx="2405270" cy="819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场景编排</a:t>
              </a:r>
              <a:endParaRPr kumimoji="0" lang="en-US" altLang="zh-CN" sz="4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9" name="组合 28"/>
          <p:cNvGrpSpPr/>
          <p:nvPr/>
        </p:nvGrpSpPr>
        <p:grpSpPr>
          <a:xfrm>
            <a:off x="2406694" y="3061128"/>
            <a:ext cx="3677478" cy="1610140"/>
            <a:chOff x="11536018" y="6162261"/>
            <a:chExt cx="3677478" cy="1610140"/>
          </a:xfrm>
        </p:grpSpPr>
        <p:sp>
          <p:nvSpPr>
            <p:cNvPr id="30" name="矩形 29"/>
            <p:cNvSpPr/>
            <p:nvPr/>
          </p:nvSpPr>
          <p:spPr>
            <a:xfrm>
              <a:off x="11536018" y="6162261"/>
              <a:ext cx="3677478" cy="16101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1" name="文本框 30"/>
            <p:cNvSpPr txBox="1"/>
            <p:nvPr/>
          </p:nvSpPr>
          <p:spPr>
            <a:xfrm>
              <a:off x="11844527" y="6521178"/>
              <a:ext cx="3082721" cy="819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场景自动化</a:t>
              </a:r>
              <a:endParaRPr kumimoji="0" lang="en-US" altLang="zh-CN" sz="4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4" name="文本框 33"/>
          <p:cNvSpPr txBox="1"/>
          <p:nvPr/>
        </p:nvSpPr>
        <p:spPr>
          <a:xfrm>
            <a:off x="7177024" y="2639901"/>
            <a:ext cx="3438144"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lang="zh-CN" altLang="en-US" sz="2000" b="0">
                <a:solidFill>
                  <a:schemeClr val="tx2">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手动</a:t>
            </a:r>
            <a:r>
              <a:rPr lang="zh-CN" altLang="en-US" sz="2000" b="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执行</a:t>
            </a:r>
            <a:endParaRPr kumimoji="0" lang="en-US" altLang="zh-CN" sz="2000" b="0" i="0" u="none" strike="noStrike" cap="none" spc="0" normalizeH="0" baseline="0">
              <a:ln>
                <a:noFill/>
              </a:ln>
              <a:solidFill>
                <a:schemeClr val="bg2">
                  <a:lumMod val="2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lang="zh-CN" altLang="en-US" sz="2000" b="0">
                <a:solidFill>
                  <a:schemeClr val="tx2">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定时执行</a:t>
            </a:r>
            <a:endParaRPr lang="en-US" altLang="zh-CN" sz="2000" b="0">
              <a:solidFill>
                <a:schemeClr val="tx2">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lang="en-US" altLang="zh-CN" sz="2000" b="0">
                <a:solidFill>
                  <a:schemeClr val="tx2">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API</a:t>
            </a:r>
            <a:r>
              <a:rPr lang="zh-CN" altLang="en-US" sz="2000" b="0">
                <a:solidFill>
                  <a:schemeClr val="tx2">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调用执行</a:t>
            </a:r>
            <a:endParaRPr lang="en-US" altLang="zh-CN" sz="2000" b="0">
              <a:solidFill>
                <a:schemeClr val="tx2">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lang="en-US" altLang="zh-CN" sz="2000" b="0">
                <a:solidFill>
                  <a:schemeClr val="tx2">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Jenkins</a:t>
            </a:r>
            <a:r>
              <a:rPr lang="zh-CN" altLang="en-US" sz="2000" b="0">
                <a:solidFill>
                  <a:schemeClr val="tx2">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集成执行</a:t>
            </a:r>
            <a:endParaRPr lang="en-US" altLang="zh-CN" sz="2000" b="0">
              <a:solidFill>
                <a:schemeClr val="tx2">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kumimoji="0" lang="zh-CN" altLang="en-US" sz="2000" b="0" i="0" u="none" strike="noStrike" cap="none" spc="0" normalizeH="0" baseline="0">
                <a:ln>
                  <a:noFill/>
                </a:ln>
                <a:solidFill>
                  <a:schemeClr val="tx2">
                    <a:lumMod val="50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自动化图形化报告</a:t>
            </a:r>
            <a:endParaRPr kumimoji="0" lang="zh-CN" altLang="en-US" sz="2000" b="0" i="0" u="none" strike="noStrike" cap="none" spc="0" normalizeH="0" baseline="0">
              <a:ln>
                <a:noFill/>
              </a:ln>
              <a:solidFill>
                <a:schemeClr val="tx2">
                  <a:lumMod val="50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5" name="一、测试跟踪"/>
          <p:cNvSpPr txBox="1"/>
          <p:nvPr/>
        </p:nvSpPr>
        <p:spPr>
          <a:xfrm>
            <a:off x="0" y="1333573"/>
            <a:ext cx="24384000" cy="1012190"/>
          </a:xfrm>
          <a:prstGeom prst="rect">
            <a:avLst/>
          </a:prstGeom>
          <a:ln w="12700">
            <a:miter lim="400000"/>
          </a:ln>
        </p:spPr>
        <p:txBody>
          <a:bodyPr wrap="square" tIns="91439" bIns="9143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defTabSz="1828800">
              <a:defRPr sz="6400">
                <a:solidFill>
                  <a:srgbClr val="5E5E5E"/>
                </a:solidFill>
                <a:latin typeface="Helvetica"/>
                <a:ea typeface="Helvetica"/>
                <a:cs typeface="Helvetica"/>
              </a:defRPr>
            </a:lvl1pPr>
          </a:lstStyle>
          <a:p>
            <a:r>
              <a:rPr lang="en-US" altLang="zh-CN"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a:t>
            </a:r>
            <a:r>
              <a:rPr lang="zh-CN" altLang="en-US" sz="5400">
                <a:latin typeface="微软雅黑" panose="020B0503020204020204" charset="-122"/>
                <a:ea typeface="微软雅黑" panose="020B0503020204020204" charset="-122"/>
                <a:cs typeface="微软雅黑" panose="020B0503020204020204" charset="-122"/>
                <a:sym typeface="微软雅黑" panose="020B0503020204020204" charset="-122"/>
              </a:rPr>
              <a:t>接口测试：测试用例分层</a:t>
            </a:r>
            <a:endParaRPr lang="zh-CN" altLang="en-US"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 name="文本框 25"/>
          <p:cNvSpPr txBox="1"/>
          <p:nvPr/>
        </p:nvSpPr>
        <p:spPr>
          <a:xfrm>
            <a:off x="7177024" y="10146665"/>
            <a:ext cx="4657725" cy="19888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kumimoji="0" lang="en-US" altLang="zh-CN"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Jmeter</a:t>
            </a:r>
            <a:endParaRPr kumimoji="0" lang="en-US" altLang="zh-CN"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kumimoji="0" lang="en-US" altLang="zh-CN"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PostMan</a:t>
            </a:r>
            <a:endParaRPr kumimoji="0" lang="en-US" altLang="zh-CN"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lang="en-US" altLang="zh-CN" sz="2000" b="0">
                <a:solidFill>
                  <a:schemeClr val="tx2">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Swagger</a:t>
            </a:r>
            <a:endParaRPr lang="en-US" altLang="zh-CN" sz="2000" b="0">
              <a:solidFill>
                <a:schemeClr val="tx2">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kumimoji="0" lang="en-US" altLang="zh-CN"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HAR</a:t>
            </a:r>
            <a:endParaRPr kumimoji="0" lang="en-US" altLang="zh-CN"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8" name="文本框 27"/>
          <p:cNvSpPr txBox="1"/>
          <p:nvPr/>
        </p:nvSpPr>
        <p:spPr>
          <a:xfrm>
            <a:off x="7177024" y="8146668"/>
            <a:ext cx="3438144" cy="1065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lang="zh-CN" altLang="en-US" sz="2000" b="0">
                <a:latin typeface="微软雅黑" panose="020B0503020204020204" charset="-122"/>
                <a:ea typeface="微软雅黑" panose="020B0503020204020204" charset="-122"/>
                <a:cs typeface="微软雅黑" panose="020B0503020204020204" charset="-122"/>
                <a:sym typeface="微软雅黑" panose="020B0503020204020204" charset="-122"/>
              </a:rPr>
              <a:t>前后置脚本，前后置</a:t>
            </a:r>
            <a:r>
              <a:rPr lang="en-US" altLang="zh-CN" sz="2000" b="0">
                <a:latin typeface="微软雅黑" panose="020B0503020204020204" charset="-122"/>
                <a:ea typeface="微软雅黑" panose="020B0503020204020204" charset="-122"/>
                <a:cs typeface="微软雅黑" panose="020B0503020204020204" charset="-122"/>
                <a:sym typeface="微软雅黑" panose="020B0503020204020204" charset="-122"/>
              </a:rPr>
              <a:t>SQL</a:t>
            </a:r>
            <a:endParaRPr lang="en-US" altLang="zh-CN" sz="2000" b="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lang="zh-CN" altLang="en-US" sz="2000" b="0">
                <a:latin typeface="微软雅黑" panose="020B0503020204020204" charset="-122"/>
                <a:ea typeface="微软雅黑" panose="020B0503020204020204" charset="-122"/>
                <a:cs typeface="微软雅黑" panose="020B0503020204020204" charset="-122"/>
                <a:sym typeface="微软雅黑" panose="020B0503020204020204" charset="-122"/>
              </a:rPr>
              <a:t>断言与提取</a:t>
            </a:r>
            <a:endParaRPr kumimoji="0" lang="en-US" altLang="zh-CN" sz="20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2" name="文本框 31"/>
          <p:cNvSpPr txBox="1"/>
          <p:nvPr/>
        </p:nvSpPr>
        <p:spPr>
          <a:xfrm>
            <a:off x="7177024" y="5407025"/>
            <a:ext cx="3438144" cy="1527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kumimoji="0" lang="zh-CN" altLang="en-US"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接口导入</a:t>
            </a:r>
            <a:endParaRPr kumimoji="0" lang="en-US" altLang="zh-CN"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lang="zh-CN" altLang="en-US" sz="2000" b="0">
                <a:solidFill>
                  <a:schemeClr val="tx2">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接口用例导入</a:t>
            </a:r>
            <a:endParaRPr lang="en-US" altLang="zh-CN" sz="2000" b="0">
              <a:solidFill>
                <a:schemeClr val="tx2">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indent="-342900" algn="l" defTabSz="821690" rtl="0" fontAlgn="auto" latinLnBrk="0" hangingPunct="0">
              <a:lnSpc>
                <a:spcPct val="150000"/>
              </a:lnSpc>
              <a:spcBef>
                <a:spcPts val="0"/>
              </a:spcBef>
              <a:spcAft>
                <a:spcPts val="0"/>
              </a:spcAft>
              <a:buClrTx/>
              <a:buSzTx/>
              <a:buFont typeface="Wingdings" panose="05000000000000000000" pitchFamily="2" charset="2"/>
              <a:buChar char="l"/>
            </a:pPr>
            <a:r>
              <a:rPr kumimoji="0" lang="zh-CN" altLang="en-US"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场景嵌套</a:t>
            </a:r>
            <a:endParaRPr kumimoji="0" lang="zh-CN" altLang="en-US" sz="2000" b="0"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圆角矩形 8"/>
          <p:cNvSpPr/>
          <p:nvPr/>
        </p:nvSpPr>
        <p:spPr>
          <a:xfrm>
            <a:off x="10979785" y="10291445"/>
            <a:ext cx="12893040" cy="2078355"/>
          </a:xfrm>
          <a:prstGeom prst="roundRect">
            <a:avLst/>
          </a:prstGeom>
          <a:noFill/>
          <a:ln w="12700" cap="flat">
            <a:solidFill>
              <a:srgbClr val="7030A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0" name="圆角矩形 9"/>
          <p:cNvSpPr/>
          <p:nvPr/>
        </p:nvSpPr>
        <p:spPr>
          <a:xfrm>
            <a:off x="10979785" y="7762155"/>
            <a:ext cx="12893040" cy="2078355"/>
          </a:xfrm>
          <a:prstGeom prst="roundRect">
            <a:avLst/>
          </a:prstGeom>
          <a:noFill/>
          <a:ln w="12700" cap="flat">
            <a:solidFill>
              <a:srgbClr val="7030A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7" name="圆角矩形 16"/>
          <p:cNvSpPr/>
          <p:nvPr/>
        </p:nvSpPr>
        <p:spPr>
          <a:xfrm>
            <a:off x="10979785" y="5131435"/>
            <a:ext cx="12893040" cy="2078355"/>
          </a:xfrm>
          <a:prstGeom prst="roundRect">
            <a:avLst/>
          </a:prstGeom>
          <a:noFill/>
          <a:ln w="12700" cap="flat">
            <a:solidFill>
              <a:srgbClr val="7030A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0" name="圆角矩形 19"/>
          <p:cNvSpPr/>
          <p:nvPr/>
        </p:nvSpPr>
        <p:spPr>
          <a:xfrm>
            <a:off x="10979785" y="2827020"/>
            <a:ext cx="12893040" cy="2078355"/>
          </a:xfrm>
          <a:prstGeom prst="roundRect">
            <a:avLst/>
          </a:prstGeom>
          <a:noFill/>
          <a:ln w="12700" cap="flat">
            <a:solidFill>
              <a:srgbClr val="7030A0"/>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grpSp>
        <p:nvGrpSpPr>
          <p:cNvPr id="21" name="组合 20"/>
          <p:cNvGrpSpPr/>
          <p:nvPr/>
        </p:nvGrpSpPr>
        <p:grpSpPr>
          <a:xfrm>
            <a:off x="2378754" y="7996263"/>
            <a:ext cx="3677478" cy="1610140"/>
            <a:chOff x="6135757" y="6162261"/>
            <a:chExt cx="3677478" cy="1610140"/>
          </a:xfrm>
        </p:grpSpPr>
        <p:sp>
          <p:nvSpPr>
            <p:cNvPr id="22" name="矩形 21"/>
            <p:cNvSpPr/>
            <p:nvPr/>
          </p:nvSpPr>
          <p:spPr>
            <a:xfrm>
              <a:off x="6135757" y="6162261"/>
              <a:ext cx="3677478" cy="16101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 name="文本框 22"/>
            <p:cNvSpPr txBox="1"/>
            <p:nvPr/>
          </p:nvSpPr>
          <p:spPr>
            <a:xfrm>
              <a:off x="6791739" y="6556642"/>
              <a:ext cx="2405270"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lang="zh-CN" altLang="en-US" sz="440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接口用例</a:t>
              </a:r>
              <a:endParaRPr kumimoji="0" lang="zh-CN" altLang="en-US" sz="4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5" name="组合 24"/>
          <p:cNvGrpSpPr/>
          <p:nvPr/>
        </p:nvGrpSpPr>
        <p:grpSpPr>
          <a:xfrm>
            <a:off x="2398439" y="10525553"/>
            <a:ext cx="3677478" cy="1610140"/>
            <a:chOff x="675861" y="6162261"/>
            <a:chExt cx="3677478" cy="1610140"/>
          </a:xfrm>
        </p:grpSpPr>
        <p:sp>
          <p:nvSpPr>
            <p:cNvPr id="36" name="矩形 35"/>
            <p:cNvSpPr/>
            <p:nvPr/>
          </p:nvSpPr>
          <p:spPr>
            <a:xfrm>
              <a:off x="675861" y="6162261"/>
              <a:ext cx="3677478" cy="16101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7" name="文本框 36"/>
            <p:cNvSpPr txBox="1"/>
            <p:nvPr/>
          </p:nvSpPr>
          <p:spPr>
            <a:xfrm>
              <a:off x="1331843" y="6557756"/>
              <a:ext cx="2405270" cy="819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接口</a:t>
              </a:r>
              <a:r>
                <a:rPr lang="zh-CN" altLang="en-US" sz="440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管理</a:t>
              </a:r>
              <a:endParaRPr kumimoji="0" lang="zh-CN" altLang="en-US" sz="44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40" name="文本框 39"/>
          <p:cNvSpPr txBox="1"/>
          <p:nvPr/>
        </p:nvSpPr>
        <p:spPr>
          <a:xfrm>
            <a:off x="11692255" y="10750868"/>
            <a:ext cx="998220"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API_1</a:t>
            </a:r>
            <a:endPar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 name="文本框 42"/>
          <p:cNvSpPr txBox="1"/>
          <p:nvPr/>
        </p:nvSpPr>
        <p:spPr>
          <a:xfrm>
            <a:off x="14342110" y="10750868"/>
            <a:ext cx="998220"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API_2</a:t>
            </a:r>
            <a:endPar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 name="文本框 47"/>
          <p:cNvSpPr txBox="1"/>
          <p:nvPr/>
        </p:nvSpPr>
        <p:spPr>
          <a:xfrm>
            <a:off x="16702405" y="10750868"/>
            <a:ext cx="998220"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a:t>
            </a: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PI_3</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9" name="文本框 48"/>
          <p:cNvSpPr txBox="1"/>
          <p:nvPr/>
        </p:nvSpPr>
        <p:spPr>
          <a:xfrm>
            <a:off x="19410998" y="10750868"/>
            <a:ext cx="142303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 ...</a:t>
            </a:r>
            <a:endPar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 name="文本框 50"/>
          <p:cNvSpPr txBox="1"/>
          <p:nvPr/>
        </p:nvSpPr>
        <p:spPr>
          <a:xfrm>
            <a:off x="11484929" y="793718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API_1_Case1</a:t>
            </a:r>
            <a:endPar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 name="文本框 51"/>
          <p:cNvSpPr txBox="1"/>
          <p:nvPr/>
        </p:nvSpPr>
        <p:spPr>
          <a:xfrm>
            <a:off x="14065569" y="793718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lang="en-US" altLang="zh-CN" sz="2400">
                <a:solidFill>
                  <a:schemeClr val="tx2">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A</a:t>
            </a:r>
            <a:r>
              <a:rPr lang="zh-CN" altLang="en-US" sz="2400">
                <a:solidFill>
                  <a:schemeClr val="tx2">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PI_</a:t>
            </a: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2_Case1</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 name="文本框 52"/>
          <p:cNvSpPr txBox="1"/>
          <p:nvPr/>
        </p:nvSpPr>
        <p:spPr>
          <a:xfrm>
            <a:off x="16596044" y="793718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a:t>
            </a:r>
            <a:r>
              <a:rPr kumimoji="0" lang="en-US" altLang="zh-CN"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I_3_Case1</a:t>
            </a:r>
            <a:endPar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4" name="文本框 53"/>
          <p:cNvSpPr txBox="1"/>
          <p:nvPr/>
        </p:nvSpPr>
        <p:spPr>
          <a:xfrm>
            <a:off x="19430684" y="7996238"/>
            <a:ext cx="142303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 ...</a:t>
            </a:r>
            <a:endParaRPr kumimoji="0" lang="en-US" altLang="zh-CN"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5" name="文本框 54"/>
          <p:cNvSpPr txBox="1"/>
          <p:nvPr/>
        </p:nvSpPr>
        <p:spPr>
          <a:xfrm>
            <a:off x="11484929" y="855694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API_1_Case2</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 name="文本框 56"/>
          <p:cNvSpPr txBox="1"/>
          <p:nvPr/>
        </p:nvSpPr>
        <p:spPr>
          <a:xfrm>
            <a:off x="11484929" y="917670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a:t>
            </a: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I_1_Case3</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 name="文本框 57"/>
          <p:cNvSpPr txBox="1"/>
          <p:nvPr/>
        </p:nvSpPr>
        <p:spPr>
          <a:xfrm>
            <a:off x="14065569" y="8551228"/>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API_2_Case2</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 name="文本框 58"/>
          <p:cNvSpPr txBox="1"/>
          <p:nvPr/>
        </p:nvSpPr>
        <p:spPr>
          <a:xfrm>
            <a:off x="16585249" y="855694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a:t>
            </a: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I_3_Case2</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 name="文本框 59"/>
          <p:cNvSpPr txBox="1"/>
          <p:nvPr/>
        </p:nvSpPr>
        <p:spPr>
          <a:xfrm>
            <a:off x="16702406" y="9211628"/>
            <a:ext cx="2104390"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API_3_Case</a:t>
            </a:r>
            <a:r>
              <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1" name="文本框 60"/>
          <p:cNvSpPr txBox="1"/>
          <p:nvPr/>
        </p:nvSpPr>
        <p:spPr>
          <a:xfrm>
            <a:off x="11406505" y="5481955"/>
            <a:ext cx="381190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自动化场景1</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2" name="文本框 61"/>
          <p:cNvSpPr txBox="1"/>
          <p:nvPr/>
        </p:nvSpPr>
        <p:spPr>
          <a:xfrm>
            <a:off x="15694660" y="5481955"/>
            <a:ext cx="381190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自动化场景2</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 name="文本框 62"/>
          <p:cNvSpPr txBox="1"/>
          <p:nvPr/>
        </p:nvSpPr>
        <p:spPr>
          <a:xfrm>
            <a:off x="11307129" y="616553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API_1_Case1</a:t>
            </a:r>
            <a:endPar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4" name="文本框 63"/>
          <p:cNvSpPr txBox="1"/>
          <p:nvPr/>
        </p:nvSpPr>
        <p:spPr>
          <a:xfrm>
            <a:off x="13317539" y="616553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API_2_Case2</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5" name="文本框 64"/>
          <p:cNvSpPr txBox="1"/>
          <p:nvPr/>
        </p:nvSpPr>
        <p:spPr>
          <a:xfrm>
            <a:off x="15595284" y="614013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API_3_Case2</a:t>
            </a:r>
            <a:endPar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6" name="文本框 65"/>
          <p:cNvSpPr txBox="1"/>
          <p:nvPr/>
        </p:nvSpPr>
        <p:spPr>
          <a:xfrm>
            <a:off x="17816195" y="6139498"/>
            <a:ext cx="998220"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API_2</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 name="文本框 66"/>
          <p:cNvSpPr txBox="1"/>
          <p:nvPr/>
        </p:nvSpPr>
        <p:spPr>
          <a:xfrm>
            <a:off x="11406505" y="3272790"/>
            <a:ext cx="428815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测试执行计划</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 name="文本框 67"/>
          <p:cNvSpPr txBox="1"/>
          <p:nvPr/>
        </p:nvSpPr>
        <p:spPr>
          <a:xfrm>
            <a:off x="16361410" y="3272790"/>
            <a:ext cx="428815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定时任务</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 name="文本框 68"/>
          <p:cNvSpPr txBox="1"/>
          <p:nvPr/>
        </p:nvSpPr>
        <p:spPr>
          <a:xfrm>
            <a:off x="11406505" y="3905250"/>
            <a:ext cx="211772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自动化场景1</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 name="文本框 69"/>
          <p:cNvSpPr txBox="1"/>
          <p:nvPr/>
        </p:nvSpPr>
        <p:spPr>
          <a:xfrm>
            <a:off x="13579794" y="3904933"/>
            <a:ext cx="2031365"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API_1_Case2</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 name="文本框 70"/>
          <p:cNvSpPr txBox="1"/>
          <p:nvPr/>
        </p:nvSpPr>
        <p:spPr>
          <a:xfrm>
            <a:off x="16361410" y="3905250"/>
            <a:ext cx="2155190"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自动化场景2</a:t>
            </a:r>
            <a:endPar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 name="文本框 71"/>
          <p:cNvSpPr txBox="1"/>
          <p:nvPr/>
        </p:nvSpPr>
        <p:spPr>
          <a:xfrm>
            <a:off x="18770600" y="3905250"/>
            <a:ext cx="1903730" cy="511175"/>
          </a:xfrm>
          <a:prstGeom prst="rect">
            <a:avLst/>
          </a:prstGeom>
          <a:solidFill>
            <a:schemeClr val="tx2">
              <a:lumMod val="20000"/>
              <a:lumOff val="8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a:ln>
                  <a:noFill/>
                </a:ln>
                <a:solidFill>
                  <a:schemeClr val="tx2">
                    <a:lumMod val="75000"/>
                  </a:schemeClr>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自动化场景1</a:t>
            </a:r>
            <a:endParaRPr kumimoji="0" lang="en-US" altLang="zh-CN" sz="2400" b="1"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文本框 7"/>
          <p:cNvSpPr txBox="1"/>
          <p:nvPr>
            <p:custDataLst>
              <p:tags r:id="rId1"/>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11" name="矩形 10"/>
          <p:cNvSpPr/>
          <p:nvPr>
            <p:custDataLst>
              <p:tags r:id="rId2"/>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21287558" y="1567542"/>
            <a:ext cx="3096442" cy="5627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600">
              <a:solidFill>
                <a:schemeClr val="accent2">
                  <a:lumMod val="75000"/>
                </a:schemeClr>
              </a:solidFill>
              <a:latin typeface="微软雅黑" panose="020B0503020204020204" charset="-122"/>
              <a:ea typeface="微软雅黑" panose="020B0503020204020204" charset="-122"/>
              <a:sym typeface="微软雅黑" panose="020B0503020204020204" charset="-122"/>
            </a:endParaRPr>
          </a:p>
        </p:txBody>
      </p:sp>
      <p:sp>
        <p:nvSpPr>
          <p:cNvPr id="7" name="文本框 61"/>
          <p:cNvSpPr txBox="1"/>
          <p:nvPr>
            <p:custDataLst>
              <p:tags r:id="rId2"/>
            </p:custDataLst>
          </p:nvPr>
        </p:nvSpPr>
        <p:spPr>
          <a:xfrm>
            <a:off x="2431690" y="6427522"/>
            <a:ext cx="8099244" cy="1789378"/>
          </a:xfrm>
          <a:prstGeom prst="rect">
            <a:avLst/>
          </a:prstGeom>
          <a:noFill/>
        </p:spPr>
        <p:txBody>
          <a:bodyPr wrap="square" lIns="182880" tIns="0" rIns="182880" bIns="91440" rtlCol="0" anchor="t">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pPr>
            <a:r>
              <a:rPr lang="zh-CN" altLang="en-US" sz="2300" b="1" spc="150">
                <a:solidFill>
                  <a:schemeClr val="accent1">
                    <a:lumMod val="50000"/>
                  </a:schemeClr>
                </a:solidFill>
                <a:latin typeface="微软雅黑" panose="020B0503020204020204" charset="-122"/>
                <a:ea typeface="微软雅黑" panose="020B0503020204020204" charset="-122"/>
                <a:sym typeface="微软雅黑" panose="020B0503020204020204" charset="-122"/>
              </a:rPr>
              <a:t>通过本课程的学习，您将可以</a:t>
            </a:r>
            <a:endParaRPr lang="zh-CN" altLang="en-US" sz="2300" b="1" spc="150">
              <a:solidFill>
                <a:schemeClr val="accent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8" name="文本框 60"/>
          <p:cNvSpPr txBox="1"/>
          <p:nvPr>
            <p:custDataLst>
              <p:tags r:id="rId3"/>
            </p:custDataLst>
          </p:nvPr>
        </p:nvSpPr>
        <p:spPr>
          <a:xfrm>
            <a:off x="2431690" y="4457700"/>
            <a:ext cx="8099244" cy="1944680"/>
          </a:xfrm>
          <a:prstGeom prst="rect">
            <a:avLst/>
          </a:prstGeom>
          <a:noFill/>
        </p:spPr>
        <p:txBody>
          <a:bodyPr wrap="square" lIns="182880" tIns="91440" rIns="182880" bIns="0"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zh-CN" altLang="en-US" sz="5400" b="1" spc="380">
                <a:solidFill>
                  <a:schemeClr val="accent1">
                    <a:lumMod val="50000"/>
                  </a:schemeClr>
                </a:solidFill>
                <a:latin typeface="微软雅黑" panose="020B0503020204020204" charset="-122"/>
                <a:ea typeface="微软雅黑" panose="020B0503020204020204" charset="-122"/>
                <a:sym typeface="微软雅黑" panose="020B0503020204020204" charset="-122"/>
              </a:rPr>
              <a:t>课程目标</a:t>
            </a:r>
            <a:endParaRPr lang="zh-CN" altLang="en-US" sz="5400" b="1" spc="380">
              <a:solidFill>
                <a:schemeClr val="accent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9" name="文本框 58"/>
          <p:cNvSpPr txBox="1"/>
          <p:nvPr>
            <p:custDataLst>
              <p:tags r:id="rId4"/>
            </p:custDataLst>
          </p:nvPr>
        </p:nvSpPr>
        <p:spPr>
          <a:xfrm>
            <a:off x="12149770" y="2924066"/>
            <a:ext cx="2198362" cy="1564092"/>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rPr>
              <a:t>01.</a:t>
            </a:r>
            <a:endPar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10" name="文本框 61"/>
          <p:cNvSpPr txBox="1"/>
          <p:nvPr>
            <p:custDataLst>
              <p:tags r:id="rId5"/>
            </p:custDataLst>
          </p:nvPr>
        </p:nvSpPr>
        <p:spPr>
          <a:xfrm>
            <a:off x="14397487" y="2924066"/>
            <a:ext cx="7616511" cy="156409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l">
              <a:lnSpc>
                <a:spcPct val="100000"/>
              </a:lnSpc>
              <a:spcBef>
                <a:spcPts val="0"/>
              </a:spcBef>
              <a:spcAft>
                <a:spcPts val="800"/>
              </a:spcAft>
              <a:buSzPct val="100000"/>
            </a:pPr>
            <a:r>
              <a:rPr lang="zh-CN" altLang="en-US" sz="32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了解</a:t>
            </a:r>
            <a:r>
              <a:rPr lang="en-US" altLang="zh-CN" sz="32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 </a:t>
            </a:r>
            <a:r>
              <a:rPr lang="en-US" altLang="zh-CN" sz="3200" spc="240">
                <a:solidFill>
                  <a:schemeClr val="tx1">
                    <a:lumMod val="75000"/>
                    <a:lumOff val="25000"/>
                  </a:schemeClr>
                </a:solidFill>
                <a:latin typeface="微软雅黑" panose="020B0503020204020204" charset="-122"/>
                <a:ea typeface="微软雅黑" panose="020B0503020204020204" charset="-122"/>
                <a:sym typeface="+mn-ea"/>
              </a:rPr>
              <a:t>MeterSphere </a:t>
            </a: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工具使用。</a:t>
            </a:r>
            <a:endParaRPr lang="zh-CN" altLang="en-US" sz="32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3" name="文本框 58"/>
          <p:cNvSpPr txBox="1"/>
          <p:nvPr>
            <p:custDataLst>
              <p:tags r:id="rId6"/>
            </p:custDataLst>
          </p:nvPr>
        </p:nvSpPr>
        <p:spPr>
          <a:xfrm>
            <a:off x="12149770" y="4875737"/>
            <a:ext cx="2198362" cy="1564092"/>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rPr>
              <a:t>02.</a:t>
            </a:r>
            <a:endParaRPr lang="en-US" altLang="zh-CN" sz="8000" b="1" spc="300" dirty="0">
              <a:solidFill>
                <a:schemeClr val="accent1"/>
              </a:solidFill>
              <a:latin typeface="微软雅黑" panose="020B0503020204020204" charset="-122"/>
              <a:ea typeface="微软雅黑" panose="020B0503020204020204" charset="-122"/>
              <a:sym typeface="微软雅黑" panose="020B0503020204020204" charset="-122"/>
            </a:endParaRPr>
          </a:p>
        </p:txBody>
      </p:sp>
      <p:sp>
        <p:nvSpPr>
          <p:cNvPr id="24" name="文本框 61"/>
          <p:cNvSpPr txBox="1"/>
          <p:nvPr>
            <p:custDataLst>
              <p:tags r:id="rId7"/>
            </p:custDataLst>
          </p:nvPr>
        </p:nvSpPr>
        <p:spPr>
          <a:xfrm>
            <a:off x="14397487" y="4875737"/>
            <a:ext cx="7616511" cy="156409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pP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了解使用</a:t>
            </a:r>
            <a:r>
              <a:rPr lang="en-US" altLang="zh-CN" sz="3200" spc="240">
                <a:solidFill>
                  <a:schemeClr val="tx1">
                    <a:lumMod val="75000"/>
                    <a:lumOff val="25000"/>
                  </a:schemeClr>
                </a:solidFill>
                <a:latin typeface="微软雅黑" panose="020B0503020204020204" charset="-122"/>
                <a:ea typeface="微软雅黑" panose="020B0503020204020204" charset="-122"/>
                <a:sym typeface="+mn-ea"/>
              </a:rPr>
              <a:t> MeterSphere </a:t>
            </a: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做接口测试。</a:t>
            </a:r>
            <a:endParaRPr lang="zh-CN" altLang="en-US" sz="3200" spc="24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26" name="文本框 58"/>
          <p:cNvSpPr txBox="1"/>
          <p:nvPr>
            <p:custDataLst>
              <p:tags r:id="rId8"/>
            </p:custDataLst>
          </p:nvPr>
        </p:nvSpPr>
        <p:spPr>
          <a:xfrm>
            <a:off x="12149770" y="6827405"/>
            <a:ext cx="2198362" cy="1564092"/>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rPr>
              <a:t>03.</a:t>
            </a:r>
            <a:endParaRPr lang="en-US" altLang="zh-CN" sz="8000" b="1" spc="300" dirty="0">
              <a:solidFill>
                <a:schemeClr val="accent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27" name="文本框 61"/>
          <p:cNvSpPr txBox="1"/>
          <p:nvPr>
            <p:custDataLst>
              <p:tags r:id="rId9"/>
            </p:custDataLst>
          </p:nvPr>
        </p:nvSpPr>
        <p:spPr>
          <a:xfrm>
            <a:off x="14397487" y="6827405"/>
            <a:ext cx="7616511" cy="1564090"/>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pP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掌握</a:t>
            </a:r>
            <a:r>
              <a:rPr lang="en-US" altLang="zh-CN" sz="3200" spc="240">
                <a:solidFill>
                  <a:schemeClr val="tx1">
                    <a:lumMod val="75000"/>
                    <a:lumOff val="25000"/>
                  </a:schemeClr>
                </a:solidFill>
                <a:latin typeface="微软雅黑" panose="020B0503020204020204" charset="-122"/>
                <a:ea typeface="微软雅黑" panose="020B0503020204020204" charset="-122"/>
                <a:sym typeface="+mn-ea"/>
              </a:rPr>
              <a:t> </a:t>
            </a:r>
            <a:r>
              <a:rPr lang="en-US" altLang="zh-CN" sz="3200" spc="240">
                <a:solidFill>
                  <a:schemeClr val="tx1">
                    <a:lumMod val="75000"/>
                    <a:lumOff val="25000"/>
                  </a:schemeClr>
                </a:solidFill>
                <a:latin typeface="微软雅黑" panose="020B0503020204020204" charset="-122"/>
                <a:ea typeface="微软雅黑" panose="020B0503020204020204" charset="-122"/>
                <a:sym typeface="+mn-ea"/>
              </a:rPr>
              <a:t>MeterSphere </a:t>
            </a:r>
            <a:r>
              <a:rPr lang="zh-CN" altLang="en-US" sz="3200" spc="240">
                <a:solidFill>
                  <a:schemeClr val="tx1">
                    <a:lumMod val="75000"/>
                    <a:lumOff val="25000"/>
                  </a:schemeClr>
                </a:solidFill>
                <a:latin typeface="微软雅黑" panose="020B0503020204020204" charset="-122"/>
                <a:ea typeface="微软雅黑" panose="020B0503020204020204" charset="-122"/>
                <a:sym typeface="+mn-ea"/>
              </a:rPr>
              <a:t>工具使用。</a:t>
            </a:r>
            <a:endParaRPr lang="zh-CN" altLang="en-US" sz="32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10"/>
    </p:custData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一、测试跟踪"/>
          <p:cNvSpPr txBox="1"/>
          <p:nvPr/>
        </p:nvSpPr>
        <p:spPr>
          <a:xfrm>
            <a:off x="0" y="1333573"/>
            <a:ext cx="24384000" cy="1012190"/>
          </a:xfrm>
          <a:prstGeom prst="rect">
            <a:avLst/>
          </a:prstGeom>
          <a:ln w="12700">
            <a:miter lim="400000"/>
          </a:ln>
        </p:spPr>
        <p:txBody>
          <a:bodyPr wrap="square" tIns="91439" bIns="9143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defTabSz="1828800">
              <a:defRPr sz="6400">
                <a:solidFill>
                  <a:srgbClr val="5E5E5E"/>
                </a:solidFill>
                <a:latin typeface="Helvetica"/>
                <a:ea typeface="Helvetica"/>
                <a:cs typeface="Helvetica"/>
              </a:defRPr>
            </a:lvl1pPr>
          </a:lstStyle>
          <a:p>
            <a:r>
              <a:rPr lang="en-US" altLang="zh-CN"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a:t>
            </a:r>
            <a:r>
              <a:rPr lang="zh-CN" altLang="en-US" sz="5400">
                <a:latin typeface="微软雅黑" panose="020B0503020204020204" charset="-122"/>
                <a:ea typeface="微软雅黑" panose="020B0503020204020204" charset="-122"/>
                <a:cs typeface="微软雅黑" panose="020B0503020204020204" charset="-122"/>
                <a:sym typeface="微软雅黑" panose="020B0503020204020204" charset="-122"/>
              </a:rPr>
              <a:t>接口测试：工程化设计</a:t>
            </a:r>
            <a:endParaRPr lang="zh-CN" altLang="en-US"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8" name="图片 7"/>
          <p:cNvPicPr>
            <a:picLocks noChangeAspect="1"/>
          </p:cNvPicPr>
          <p:nvPr/>
        </p:nvPicPr>
        <p:blipFill>
          <a:blip r:embed="rId1"/>
          <a:stretch>
            <a:fillRect/>
          </a:stretch>
        </p:blipFill>
        <p:spPr>
          <a:xfrm>
            <a:off x="13282295" y="4093845"/>
            <a:ext cx="10676890" cy="1130300"/>
          </a:xfrm>
          <a:prstGeom prst="rect">
            <a:avLst/>
          </a:prstGeom>
          <a:ln>
            <a:solidFill>
              <a:schemeClr val="bg2">
                <a:lumMod val="90000"/>
              </a:schemeClr>
            </a:solidFill>
          </a:ln>
        </p:spPr>
      </p:pic>
      <p:pic>
        <p:nvPicPr>
          <p:cNvPr id="15" name="图片 14"/>
          <p:cNvPicPr>
            <a:picLocks noChangeAspect="1"/>
          </p:cNvPicPr>
          <p:nvPr/>
        </p:nvPicPr>
        <p:blipFill>
          <a:blip r:embed="rId2"/>
          <a:stretch>
            <a:fillRect/>
          </a:stretch>
        </p:blipFill>
        <p:spPr>
          <a:xfrm>
            <a:off x="14853920" y="6566535"/>
            <a:ext cx="5882640" cy="4351655"/>
          </a:xfrm>
          <a:prstGeom prst="rect">
            <a:avLst/>
          </a:prstGeom>
          <a:ln>
            <a:solidFill>
              <a:schemeClr val="bg2">
                <a:lumMod val="90000"/>
              </a:schemeClr>
            </a:solidFill>
          </a:ln>
        </p:spPr>
      </p:pic>
      <p:pic>
        <p:nvPicPr>
          <p:cNvPr id="18" name="图片 17"/>
          <p:cNvPicPr>
            <a:picLocks noChangeAspect="1"/>
          </p:cNvPicPr>
          <p:nvPr/>
        </p:nvPicPr>
        <p:blipFill>
          <a:blip r:embed="rId3"/>
          <a:stretch>
            <a:fillRect/>
          </a:stretch>
        </p:blipFill>
        <p:spPr>
          <a:xfrm>
            <a:off x="2084070" y="6566535"/>
            <a:ext cx="5883275" cy="4665980"/>
          </a:xfrm>
          <a:prstGeom prst="rect">
            <a:avLst/>
          </a:prstGeom>
          <a:ln>
            <a:solidFill>
              <a:schemeClr val="bg2">
                <a:lumMod val="90000"/>
              </a:schemeClr>
            </a:solidFill>
          </a:ln>
        </p:spPr>
      </p:pic>
      <p:pic>
        <p:nvPicPr>
          <p:cNvPr id="19" name="图片 18"/>
          <p:cNvPicPr>
            <a:picLocks noChangeAspect="1"/>
          </p:cNvPicPr>
          <p:nvPr/>
        </p:nvPicPr>
        <p:blipFill>
          <a:blip r:embed="rId4"/>
          <a:stretch>
            <a:fillRect/>
          </a:stretch>
        </p:blipFill>
        <p:spPr>
          <a:xfrm>
            <a:off x="815340" y="4163695"/>
            <a:ext cx="10443845" cy="990600"/>
          </a:xfrm>
          <a:prstGeom prst="rect">
            <a:avLst/>
          </a:prstGeom>
          <a:ln>
            <a:solidFill>
              <a:schemeClr val="bg2">
                <a:lumMod val="90000"/>
              </a:schemeClr>
            </a:solidFill>
          </a:ln>
        </p:spPr>
      </p:pic>
      <p:sp>
        <p:nvSpPr>
          <p:cNvPr id="24" name="下箭头 23"/>
          <p:cNvSpPr/>
          <p:nvPr/>
        </p:nvSpPr>
        <p:spPr>
          <a:xfrm>
            <a:off x="3547745" y="5392420"/>
            <a:ext cx="720000" cy="936000"/>
          </a:xfrm>
          <a:prstGeom prst="down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7" name="文本框 26"/>
          <p:cNvSpPr txBox="1"/>
          <p:nvPr/>
        </p:nvSpPr>
        <p:spPr>
          <a:xfrm>
            <a:off x="4196715" y="5516563"/>
            <a:ext cx="7099300"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查看引用：接口用例被哪些场景引用了？</a:t>
            </a:r>
            <a:endPar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3" name="下箭头 32"/>
          <p:cNvSpPr/>
          <p:nvPr/>
        </p:nvSpPr>
        <p:spPr>
          <a:xfrm>
            <a:off x="15168245" y="5267960"/>
            <a:ext cx="720000" cy="936000"/>
          </a:xfrm>
          <a:prstGeom prst="down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8" name="文本框 37"/>
          <p:cNvSpPr txBox="1"/>
          <p:nvPr/>
        </p:nvSpPr>
        <p:spPr>
          <a:xfrm>
            <a:off x="15817215" y="5392103"/>
            <a:ext cx="7501255" cy="5727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l" defTabSz="82169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查看引用：通用模块场景被哪些场景引用了？</a:t>
            </a:r>
            <a:endParaRPr kumimoji="0" lang="zh-CN" altLang="en-US" sz="2800"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custDataLst>
              <p:tags r:id="rId5"/>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11" name="矩形 10"/>
          <p:cNvSpPr/>
          <p:nvPr>
            <p:custDataLst>
              <p:tags r:id="rId6"/>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MeterSphere 灵活的接口场景编排设计（1 / 2）"/>
          <p:cNvSpPr txBox="1"/>
          <p:nvPr/>
        </p:nvSpPr>
        <p:spPr>
          <a:xfrm>
            <a:off x="3445509" y="1524000"/>
            <a:ext cx="14950440" cy="1012190"/>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a:t>
            </a:r>
            <a:r>
              <a:rPr lang="zh-CN" sz="5400">
                <a:latin typeface="微软雅黑" panose="020B0503020204020204" charset="-122"/>
                <a:ea typeface="微软雅黑" panose="020B0503020204020204" charset="-122"/>
                <a:cs typeface="微软雅黑" panose="020B0503020204020204" charset="-122"/>
                <a:sym typeface="微软雅黑" panose="020B0503020204020204" charset="-122"/>
              </a:rPr>
              <a:t>接口测试：测试资源池，横向扩展</a:t>
            </a:r>
            <a:endParaRPr lang="zh-CN"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 name="文本框 50"/>
          <p:cNvSpPr txBox="1"/>
          <p:nvPr/>
        </p:nvSpPr>
        <p:spPr>
          <a:xfrm>
            <a:off x="677545" y="4364990"/>
            <a:ext cx="5795010" cy="75755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spAutoFit/>
          </a:bodyPr>
          <a:lstStyle/>
          <a:p>
            <a:pPr marL="571500" lvl="0" indent="-571500" algn="l">
              <a:buFont typeface="Wingdings" panose="05000000000000000000" charset="0"/>
              <a:buChar char="l"/>
            </a:pPr>
            <a:r>
              <a:rPr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接口测试</a:t>
            </a:r>
            <a:r>
              <a:rPr 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执行</a:t>
            </a:r>
            <a:r>
              <a:rPr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资源池</a:t>
            </a:r>
            <a:endParaRPr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677545" y="5363845"/>
            <a:ext cx="6105525" cy="4295775"/>
          </a:xfrm>
          <a:prstGeom prst="rect">
            <a:avLst/>
          </a:prstGeom>
          <a:ln>
            <a:gradFill>
              <a:gsLst>
                <a:gs pos="0">
                  <a:srgbClr val="007BD3"/>
                </a:gs>
                <a:gs pos="100000">
                  <a:srgbClr val="034373"/>
                </a:gs>
              </a:gsLst>
            </a:gradFill>
          </a:ln>
        </p:spPr>
      </p:pic>
      <p:grpSp>
        <p:nvGrpSpPr>
          <p:cNvPr id="20" name="组合 19"/>
          <p:cNvGrpSpPr/>
          <p:nvPr/>
        </p:nvGrpSpPr>
        <p:grpSpPr>
          <a:xfrm>
            <a:off x="20259040" y="5277485"/>
            <a:ext cx="3743960" cy="4319270"/>
            <a:chOff x="27161" y="8311"/>
            <a:chExt cx="5896" cy="6802"/>
          </a:xfrm>
        </p:grpSpPr>
        <p:sp>
          <p:nvSpPr>
            <p:cNvPr id="16" name="矩形: 圆角 15"/>
            <p:cNvSpPr/>
            <p:nvPr/>
          </p:nvSpPr>
          <p:spPr>
            <a:xfrm>
              <a:off x="27161" y="8311"/>
              <a:ext cx="5896" cy="6803"/>
            </a:xfrm>
            <a:prstGeom prst="round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微软雅黑" panose="020B0503020204020204" charset="-122"/>
                <a:ea typeface="微软雅黑" panose="020B0503020204020204" charset="-122"/>
                <a:sym typeface="微软雅黑" panose="020B0503020204020204" charset="-122"/>
              </a:endParaRPr>
            </a:p>
          </p:txBody>
        </p:sp>
        <p:sp>
          <p:nvSpPr>
            <p:cNvPr id="12" name="矩形 11"/>
            <p:cNvSpPr/>
            <p:nvPr/>
          </p:nvSpPr>
          <p:spPr>
            <a:xfrm>
              <a:off x="27759" y="8775"/>
              <a:ext cx="4575" cy="12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Jmeter-pod-1</a:t>
              </a:r>
              <a:endParaRPr lang="zh-CN" altLang="en-US" sz="2000">
                <a:solidFill>
                  <a:schemeClr val="tx1"/>
                </a:solidFill>
                <a:latin typeface="微软雅黑" panose="020B0503020204020204" charset="-122"/>
                <a:ea typeface="微软雅黑" panose="020B0503020204020204" charset="-122"/>
                <a:sym typeface="微软雅黑" panose="020B0503020204020204" charset="-122"/>
              </a:endParaRPr>
            </a:p>
          </p:txBody>
        </p:sp>
        <p:sp>
          <p:nvSpPr>
            <p:cNvPr id="13" name="矩形 12"/>
            <p:cNvSpPr/>
            <p:nvPr/>
          </p:nvSpPr>
          <p:spPr>
            <a:xfrm>
              <a:off x="27759" y="10394"/>
              <a:ext cx="4575" cy="12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Jmeter-pod-2</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a:off x="27759" y="13467"/>
              <a:ext cx="4575" cy="12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Jmeter-pod-...</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 name="矩形 21"/>
            <p:cNvSpPr/>
            <p:nvPr/>
          </p:nvSpPr>
          <p:spPr>
            <a:xfrm>
              <a:off x="27759" y="12013"/>
              <a:ext cx="4575" cy="12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Jmeter-pod-3</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0" name="矩形: 圆角 9"/>
          <p:cNvSpPr/>
          <p:nvPr/>
        </p:nvSpPr>
        <p:spPr>
          <a:xfrm>
            <a:off x="11007090" y="5335270"/>
            <a:ext cx="3743325" cy="4319905"/>
          </a:xfrm>
          <a:prstGeom prst="roundRect">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8" name="矩形 7"/>
          <p:cNvSpPr/>
          <p:nvPr/>
        </p:nvSpPr>
        <p:spPr>
          <a:xfrm>
            <a:off x="11386820" y="5630545"/>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主机-1</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ct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Node-controller</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a:off x="11386820" y="6588125"/>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主机-2</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ct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Node-controller</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 name="矩形 10"/>
          <p:cNvSpPr/>
          <p:nvPr/>
        </p:nvSpPr>
        <p:spPr>
          <a:xfrm>
            <a:off x="11386820" y="7545705"/>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主机-3</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ctr">
              <a:buNone/>
            </a:pP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Node-controller</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 name="矩形 13"/>
          <p:cNvSpPr/>
          <p:nvPr/>
        </p:nvSpPr>
        <p:spPr>
          <a:xfrm>
            <a:off x="11386820" y="8503285"/>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主机-...  </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ctr"/>
            <a:r>
              <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Node-controller</a:t>
            </a:r>
            <a:endParaRPr lang="zh-CN" sz="24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 name="文本框 16"/>
          <p:cNvSpPr txBox="1"/>
          <p:nvPr/>
        </p:nvSpPr>
        <p:spPr>
          <a:xfrm>
            <a:off x="7263130" y="4365308"/>
            <a:ext cx="7964170" cy="75755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spAutoFit/>
          </a:bodyPr>
          <a:lstStyle/>
          <a:p>
            <a:pPr marL="571500" lvl="0" indent="-571500" algn="l">
              <a:buFont typeface="Wingdings" panose="05000000000000000000" charset="0"/>
              <a:buChar char="l"/>
            </a:pPr>
            <a:r>
              <a:rPr 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独立主机资源池：接口测试应用</a:t>
            </a:r>
            <a:endParaRPr lang="en-US" alt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8" name="文本框 17"/>
          <p:cNvSpPr txBox="1"/>
          <p:nvPr/>
        </p:nvSpPr>
        <p:spPr>
          <a:xfrm>
            <a:off x="16160115" y="4365308"/>
            <a:ext cx="7031990" cy="75755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spAutoFit/>
          </a:bodyPr>
          <a:lstStyle/>
          <a:p>
            <a:pPr marL="571500" lvl="0" indent="-571500" algn="l">
              <a:buFont typeface="Wingdings" panose="05000000000000000000" charset="0"/>
              <a:buChar char="l"/>
            </a:pPr>
            <a:r>
              <a:rPr lang="en-US" alt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K8S</a:t>
            </a:r>
            <a:r>
              <a:rPr lang="zh-CN" altLang="en-US"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资源池：接口测试应用</a:t>
            </a:r>
            <a:endParaRPr lang="zh-CN" altLang="en-US"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l="21333" t="15112" r="22666" b="13778"/>
          <a:stretch>
            <a:fillRect/>
          </a:stretch>
        </p:blipFill>
        <p:spPr>
          <a:xfrm>
            <a:off x="20438171" y="9816701"/>
            <a:ext cx="560839" cy="557602"/>
          </a:xfrm>
          <a:prstGeom prst="rect">
            <a:avLst/>
          </a:prstGeom>
        </p:spPr>
      </p:pic>
      <p:sp>
        <p:nvSpPr>
          <p:cNvPr id="41" name="文本框 40"/>
          <p:cNvSpPr txBox="1"/>
          <p:nvPr/>
        </p:nvSpPr>
        <p:spPr>
          <a:xfrm>
            <a:off x="20998815" y="9793923"/>
            <a:ext cx="2743835" cy="572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200">
                <a:solidFill>
                  <a:srgbClr val="002060"/>
                </a:solidFill>
              </a:defRPr>
            </a:lvl1pPr>
          </a:lstStyle>
          <a:p>
            <a:pPr algn="l"/>
            <a:r>
              <a:rPr lang="en-US" altLang="zh-CN" sz="2800">
                <a:latin typeface="微软雅黑" panose="020B0503020204020204" charset="-122"/>
                <a:ea typeface="微软雅黑" panose="020B0503020204020204" charset="-122"/>
                <a:cs typeface="微软雅黑" panose="020B0503020204020204" charset="-122"/>
                <a:sym typeface="微软雅黑" panose="020B0503020204020204" charset="-122"/>
              </a:rPr>
              <a:t>K8S</a:t>
            </a:r>
            <a:r>
              <a:rPr lang="zh-CN" altLang="en-US" sz="2800">
                <a:latin typeface="微软雅黑" panose="020B0503020204020204" charset="-122"/>
                <a:ea typeface="微软雅黑" panose="020B0503020204020204" charset="-122"/>
                <a:cs typeface="微软雅黑" panose="020B0503020204020204" charset="-122"/>
                <a:sym typeface="微软雅黑" panose="020B0503020204020204" charset="-122"/>
              </a:rPr>
              <a:t> 集群</a:t>
            </a:r>
            <a:endParaRPr lang="zh-CN" altLang="en-US" sz="28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文本框 20"/>
          <p:cNvSpPr txBox="1"/>
          <p:nvPr/>
        </p:nvSpPr>
        <p:spPr>
          <a:xfrm>
            <a:off x="11506835" y="9894888"/>
            <a:ext cx="2743835" cy="572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200">
                <a:solidFill>
                  <a:srgbClr val="002060"/>
                </a:solidFill>
              </a:defRPr>
            </a:lvl1pPr>
          </a:lstStyle>
          <a:p>
            <a:pPr algn="l"/>
            <a:r>
              <a:rPr lang="zh-CN" altLang="en-US" sz="2800">
                <a:latin typeface="微软雅黑" panose="020B0503020204020204" charset="-122"/>
                <a:ea typeface="微软雅黑" panose="020B0503020204020204" charset="-122"/>
                <a:cs typeface="微软雅黑" panose="020B0503020204020204" charset="-122"/>
                <a:sym typeface="微软雅黑" panose="020B0503020204020204" charset="-122"/>
              </a:rPr>
              <a:t>独立主机 集群</a:t>
            </a:r>
            <a:endParaRPr lang="zh-CN" altLang="en-US" sz="28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3" name="矩形 22"/>
          <p:cNvSpPr/>
          <p:nvPr/>
        </p:nvSpPr>
        <p:spPr>
          <a:xfrm>
            <a:off x="7639050" y="5630545"/>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测试A组</a:t>
            </a:r>
            <a:endParaRPr lang="zh-CN" altLang="en-US">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4" name="矩形 23"/>
          <p:cNvSpPr/>
          <p:nvPr/>
        </p:nvSpPr>
        <p:spPr>
          <a:xfrm>
            <a:off x="7639050" y="6588125"/>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2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测试B组</a:t>
            </a:r>
            <a:endParaRPr lang="zh-CN" sz="32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 name="矩形 24"/>
          <p:cNvSpPr/>
          <p:nvPr/>
        </p:nvSpPr>
        <p:spPr>
          <a:xfrm>
            <a:off x="7639050" y="7546975"/>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2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XX项目测试</a:t>
            </a:r>
            <a:endParaRPr lang="zh-CN" altLang="en-US" sz="2800">
              <a:solidFill>
                <a:schemeClr val="tx1"/>
              </a:solidFill>
              <a:latin typeface="微软雅黑" panose="020B0503020204020204" charset="-122"/>
              <a:ea typeface="微软雅黑" panose="020B0503020204020204" charset="-122"/>
              <a:sym typeface="微软雅黑" panose="020B0503020204020204" charset="-122"/>
            </a:endParaRPr>
          </a:p>
        </p:txBody>
      </p:sp>
      <p:cxnSp>
        <p:nvCxnSpPr>
          <p:cNvPr id="26" name="直接箭头连接符 25"/>
          <p:cNvCxnSpPr>
            <a:stCxn id="23" idx="3"/>
            <a:endCxn id="8" idx="1"/>
          </p:cNvCxnSpPr>
          <p:nvPr/>
        </p:nvCxnSpPr>
        <p:spPr>
          <a:xfrm>
            <a:off x="10544175" y="6026150"/>
            <a:ext cx="842645" cy="0"/>
          </a:xfrm>
          <a:prstGeom prst="straightConnector1">
            <a:avLst/>
          </a:prstGeom>
          <a:noFill/>
          <a:ln w="25400" cap="flat">
            <a:solidFill>
              <a:schemeClr val="tx1">
                <a:lumMod val="50000"/>
                <a:lumOff val="50000"/>
              </a:schemeClr>
            </a:solidFill>
            <a:prstDash val="solid"/>
            <a:miter lim="400000"/>
            <a:tailEnd type="arrow"/>
          </a:ln>
        </p:spPr>
        <p:style>
          <a:lnRef idx="0">
            <a:scrgbClr r="0" g="0" b="0"/>
          </a:lnRef>
          <a:fillRef idx="0">
            <a:scrgbClr r="0" g="0" b="0"/>
          </a:fillRef>
          <a:effectRef idx="0">
            <a:scrgbClr r="0" g="0" b="0"/>
          </a:effectRef>
          <a:fontRef idx="none"/>
        </p:style>
      </p:cxnSp>
      <p:cxnSp>
        <p:nvCxnSpPr>
          <p:cNvPr id="27" name="直接箭头连接符 26"/>
          <p:cNvCxnSpPr/>
          <p:nvPr/>
        </p:nvCxnSpPr>
        <p:spPr>
          <a:xfrm>
            <a:off x="10544175" y="6984365"/>
            <a:ext cx="842645" cy="0"/>
          </a:xfrm>
          <a:prstGeom prst="straightConnector1">
            <a:avLst/>
          </a:prstGeom>
          <a:noFill/>
          <a:ln w="25400" cap="flat">
            <a:solidFill>
              <a:schemeClr val="tx1">
                <a:lumMod val="50000"/>
                <a:lumOff val="50000"/>
              </a:schemeClr>
            </a:solidFill>
            <a:prstDash val="solid"/>
            <a:miter lim="400000"/>
            <a:tailEnd type="arrow"/>
          </a:ln>
        </p:spPr>
        <p:style>
          <a:lnRef idx="0">
            <a:scrgbClr r="0" g="0" b="0"/>
          </a:lnRef>
          <a:fillRef idx="0">
            <a:scrgbClr r="0" g="0" b="0"/>
          </a:fillRef>
          <a:effectRef idx="0">
            <a:scrgbClr r="0" g="0" b="0"/>
          </a:effectRef>
          <a:fontRef idx="none"/>
        </p:style>
      </p:cxnSp>
      <p:cxnSp>
        <p:nvCxnSpPr>
          <p:cNvPr id="28" name="直接箭头连接符 27"/>
          <p:cNvCxnSpPr/>
          <p:nvPr/>
        </p:nvCxnSpPr>
        <p:spPr>
          <a:xfrm>
            <a:off x="10544175" y="7902575"/>
            <a:ext cx="842645" cy="0"/>
          </a:xfrm>
          <a:prstGeom prst="straightConnector1">
            <a:avLst/>
          </a:prstGeom>
          <a:noFill/>
          <a:ln w="25400" cap="flat">
            <a:solidFill>
              <a:schemeClr val="tx1">
                <a:lumMod val="50000"/>
                <a:lumOff val="50000"/>
              </a:schemeClr>
            </a:solidFill>
            <a:prstDash val="solid"/>
            <a:miter lim="400000"/>
            <a:tailEnd type="arrow"/>
          </a:ln>
        </p:spPr>
        <p:style>
          <a:lnRef idx="0">
            <a:scrgbClr r="0" g="0" b="0"/>
          </a:lnRef>
          <a:fillRef idx="0">
            <a:scrgbClr r="0" g="0" b="0"/>
          </a:fillRef>
          <a:effectRef idx="0">
            <a:scrgbClr r="0" g="0" b="0"/>
          </a:effectRef>
          <a:fontRef idx="none"/>
        </p:style>
      </p:cxnSp>
      <p:sp>
        <p:nvSpPr>
          <p:cNvPr id="29" name="矩形 28"/>
          <p:cNvSpPr/>
          <p:nvPr/>
        </p:nvSpPr>
        <p:spPr>
          <a:xfrm>
            <a:off x="15884525" y="5552440"/>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测试A组</a:t>
            </a:r>
            <a:endParaRPr lang="zh-CN" altLang="en-US">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 name="矩形 29"/>
          <p:cNvSpPr/>
          <p:nvPr/>
        </p:nvSpPr>
        <p:spPr>
          <a:xfrm>
            <a:off x="15884525" y="6510020"/>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2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测试B组</a:t>
            </a:r>
            <a:endParaRPr lang="zh-CN" sz="32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 name="矩形 30"/>
          <p:cNvSpPr/>
          <p:nvPr/>
        </p:nvSpPr>
        <p:spPr>
          <a:xfrm>
            <a:off x="15884525" y="7468870"/>
            <a:ext cx="2905125" cy="7912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2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XX项目测试</a:t>
            </a:r>
            <a:endParaRPr lang="zh-CN" altLang="en-US" sz="2800">
              <a:solidFill>
                <a:schemeClr val="tx1"/>
              </a:solidFill>
              <a:latin typeface="微软雅黑" panose="020B0503020204020204" charset="-122"/>
              <a:ea typeface="微软雅黑" panose="020B0503020204020204" charset="-122"/>
              <a:sym typeface="微软雅黑" panose="020B0503020204020204" charset="-122"/>
            </a:endParaRPr>
          </a:p>
        </p:txBody>
      </p:sp>
      <p:pic>
        <p:nvPicPr>
          <p:cNvPr id="35" name="图片 34"/>
          <p:cNvPicPr>
            <a:picLocks noChangeAspect="1"/>
          </p:cNvPicPr>
          <p:nvPr/>
        </p:nvPicPr>
        <p:blipFill>
          <a:blip r:embed="rId4"/>
          <a:stretch>
            <a:fillRect/>
          </a:stretch>
        </p:blipFill>
        <p:spPr>
          <a:xfrm>
            <a:off x="19407598" y="6600322"/>
            <a:ext cx="1060367" cy="1051611"/>
          </a:xfrm>
          <a:prstGeom prst="rect">
            <a:avLst/>
          </a:prstGeom>
        </p:spPr>
      </p:pic>
      <p:cxnSp>
        <p:nvCxnSpPr>
          <p:cNvPr id="36" name="肘形连接符 35"/>
          <p:cNvCxnSpPr>
            <a:stCxn id="29" idx="3"/>
            <a:endCxn id="35" idx="0"/>
          </p:cNvCxnSpPr>
          <p:nvPr/>
        </p:nvCxnSpPr>
        <p:spPr>
          <a:xfrm>
            <a:off x="18789650" y="5948045"/>
            <a:ext cx="1148080" cy="652145"/>
          </a:xfrm>
          <a:prstGeom prst="bentConnector2">
            <a:avLst/>
          </a:prstGeom>
          <a:noFill/>
          <a:ln w="25400" cap="flat">
            <a:solidFill>
              <a:schemeClr val="bg2">
                <a:lumMod val="90000"/>
              </a:schemeClr>
            </a:solidFill>
            <a:prstDash val="solid"/>
            <a:miter lim="400000"/>
            <a:tailEnd type="arrow"/>
          </a:ln>
        </p:spPr>
        <p:style>
          <a:lnRef idx="0">
            <a:scrgbClr r="0" g="0" b="0"/>
          </a:lnRef>
          <a:fillRef idx="0">
            <a:scrgbClr r="0" g="0" b="0"/>
          </a:fillRef>
          <a:effectRef idx="0">
            <a:scrgbClr r="0" g="0" b="0"/>
          </a:effectRef>
          <a:fontRef idx="none"/>
        </p:style>
      </p:cxnSp>
      <p:cxnSp>
        <p:nvCxnSpPr>
          <p:cNvPr id="37" name="肘形连接符 36"/>
          <p:cNvCxnSpPr>
            <a:stCxn id="31" idx="3"/>
            <a:endCxn id="35" idx="2"/>
          </p:cNvCxnSpPr>
          <p:nvPr/>
        </p:nvCxnSpPr>
        <p:spPr>
          <a:xfrm flipV="1">
            <a:off x="18789650" y="7651750"/>
            <a:ext cx="1148080" cy="212725"/>
          </a:xfrm>
          <a:prstGeom prst="bentConnector2">
            <a:avLst/>
          </a:prstGeom>
          <a:noFill/>
          <a:ln w="25400" cap="flat">
            <a:solidFill>
              <a:schemeClr val="bg2">
                <a:lumMod val="90000"/>
              </a:schemeClr>
            </a:solidFill>
            <a:prstDash val="solid"/>
            <a:miter lim="400000"/>
            <a:tailEnd type="arrow"/>
          </a:ln>
        </p:spPr>
        <p:style>
          <a:lnRef idx="0">
            <a:scrgbClr r="0" g="0" b="0"/>
          </a:lnRef>
          <a:fillRef idx="0">
            <a:scrgbClr r="0" g="0" b="0"/>
          </a:fillRef>
          <a:effectRef idx="0">
            <a:scrgbClr r="0" g="0" b="0"/>
          </a:effectRef>
          <a:fontRef idx="none"/>
        </p:style>
      </p:cxnSp>
      <p:cxnSp>
        <p:nvCxnSpPr>
          <p:cNvPr id="38" name="肘形连接符 37"/>
          <p:cNvCxnSpPr>
            <a:stCxn id="30" idx="3"/>
            <a:endCxn id="35" idx="1"/>
          </p:cNvCxnSpPr>
          <p:nvPr/>
        </p:nvCxnSpPr>
        <p:spPr>
          <a:xfrm>
            <a:off x="18789650" y="6905625"/>
            <a:ext cx="617855" cy="220345"/>
          </a:xfrm>
          <a:prstGeom prst="bentConnector3">
            <a:avLst>
              <a:gd name="adj1" fmla="val 50051"/>
            </a:avLst>
          </a:prstGeom>
          <a:noFill/>
          <a:ln w="25400" cap="flat">
            <a:solidFill>
              <a:schemeClr val="bg2">
                <a:lumMod val="90000"/>
              </a:schemeClr>
            </a:solidFill>
            <a:prstDash val="solid"/>
            <a:miter lim="400000"/>
            <a:tailEnd type="arrow"/>
          </a:ln>
        </p:spPr>
        <p:style>
          <a:lnRef idx="0">
            <a:scrgbClr r="0" g="0" b="0"/>
          </a:lnRef>
          <a:fillRef idx="0">
            <a:scrgbClr r="0" g="0" b="0"/>
          </a:fillRef>
          <a:effectRef idx="0">
            <a:scrgbClr r="0" g="0" b="0"/>
          </a:effectRef>
          <a:fontRef idx="none"/>
        </p:style>
      </p:cxnSp>
      <p:sp>
        <p:nvSpPr>
          <p:cNvPr id="3" name="文本框 2"/>
          <p:cNvSpPr txBox="1"/>
          <p:nvPr>
            <p:custDataLst>
              <p:tags r:id="rId5"/>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4" name="矩形 3"/>
          <p:cNvSpPr/>
          <p:nvPr>
            <p:custDataLst>
              <p:tags r:id="rId6"/>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MeterSphere 灵活的接口场景编排设计（1 / 2）"/>
          <p:cNvSpPr txBox="1"/>
          <p:nvPr/>
        </p:nvSpPr>
        <p:spPr>
          <a:xfrm>
            <a:off x="20955" y="1524000"/>
            <a:ext cx="24363045" cy="1012190"/>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a:t>
            </a:r>
            <a:r>
              <a:rPr lang="zh-CN" sz="5400">
                <a:latin typeface="微软雅黑" panose="020B0503020204020204" charset="-122"/>
                <a:ea typeface="微软雅黑" panose="020B0503020204020204" charset="-122"/>
                <a:cs typeface="微软雅黑" panose="020B0503020204020204" charset="-122"/>
                <a:sym typeface="微软雅黑" panose="020B0503020204020204" charset="-122"/>
              </a:rPr>
              <a:t>接口测试：自开发插件，插件化扩展</a:t>
            </a:r>
            <a:endParaRPr lang="zh-CN"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 name="图片 5"/>
          <p:cNvPicPr>
            <a:picLocks noChangeAspect="1"/>
          </p:cNvPicPr>
          <p:nvPr>
            <p:custDataLst>
              <p:tags r:id="rId1"/>
            </p:custDataLst>
          </p:nvPr>
        </p:nvPicPr>
        <p:blipFill>
          <a:blip r:embed="rId2"/>
          <a:stretch>
            <a:fillRect/>
          </a:stretch>
        </p:blipFill>
        <p:spPr>
          <a:xfrm>
            <a:off x="18084800" y="4877435"/>
            <a:ext cx="3089910" cy="7002145"/>
          </a:xfrm>
          <a:prstGeom prst="rect">
            <a:avLst/>
          </a:prstGeom>
          <a:ln>
            <a:solidFill>
              <a:schemeClr val="bg2">
                <a:lumMod val="90000"/>
              </a:schemeClr>
            </a:solidFill>
          </a:ln>
        </p:spPr>
      </p:pic>
      <p:pic>
        <p:nvPicPr>
          <p:cNvPr id="3" name="图片 2"/>
          <p:cNvPicPr>
            <a:picLocks noChangeAspect="1"/>
          </p:cNvPicPr>
          <p:nvPr>
            <p:custDataLst>
              <p:tags r:id="rId3"/>
            </p:custDataLst>
          </p:nvPr>
        </p:nvPicPr>
        <p:blipFill>
          <a:blip r:embed="rId4"/>
          <a:stretch>
            <a:fillRect/>
          </a:stretch>
        </p:blipFill>
        <p:spPr>
          <a:xfrm>
            <a:off x="933450" y="8263255"/>
            <a:ext cx="6837045" cy="4591050"/>
          </a:xfrm>
          <a:prstGeom prst="rect">
            <a:avLst/>
          </a:prstGeom>
          <a:ln>
            <a:solidFill>
              <a:schemeClr val="bg2">
                <a:lumMod val="90000"/>
              </a:schemeClr>
            </a:solidFill>
          </a:ln>
        </p:spPr>
      </p:pic>
      <p:sp>
        <p:nvSpPr>
          <p:cNvPr id="7" name="文本框 6"/>
          <p:cNvSpPr txBox="1"/>
          <p:nvPr/>
        </p:nvSpPr>
        <p:spPr>
          <a:xfrm>
            <a:off x="1793875" y="6909435"/>
            <a:ext cx="5795010" cy="75755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spAutoFit/>
          </a:bodyPr>
          <a:lstStyle/>
          <a:p>
            <a:pPr lvl="0" algn="l">
              <a:buFont typeface="+mj-lt"/>
            </a:pPr>
            <a:r>
              <a:rPr 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开发插件</a:t>
            </a:r>
            <a:endParaRPr 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文本框 7"/>
          <p:cNvSpPr txBox="1"/>
          <p:nvPr/>
        </p:nvSpPr>
        <p:spPr>
          <a:xfrm>
            <a:off x="10268585" y="5207000"/>
            <a:ext cx="2691765" cy="75755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spAutoFit/>
          </a:bodyPr>
          <a:lstStyle/>
          <a:p>
            <a:pPr lvl="0" algn="l">
              <a:buFont typeface="+mj-lt"/>
            </a:pPr>
            <a:r>
              <a:rPr 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上传插件</a:t>
            </a:r>
            <a:endParaRPr 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文本框 8"/>
          <p:cNvSpPr txBox="1"/>
          <p:nvPr/>
        </p:nvSpPr>
        <p:spPr>
          <a:xfrm>
            <a:off x="18754090" y="3523615"/>
            <a:ext cx="2549525" cy="75755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spAutoFit/>
          </a:bodyPr>
          <a:lstStyle/>
          <a:p>
            <a:pPr lvl="0" algn="l">
              <a:buFont typeface="+mj-lt"/>
            </a:pPr>
            <a:r>
              <a:rPr 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rPr>
              <a:t>使用插件</a:t>
            </a:r>
            <a:endParaRPr lang="zh-CN" sz="4000">
              <a:solidFill>
                <a:srgbClr val="78388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 name="椭圆 29"/>
          <p:cNvSpPr/>
          <p:nvPr/>
        </p:nvSpPr>
        <p:spPr>
          <a:xfrm>
            <a:off x="9404350" y="5157306"/>
            <a:ext cx="864000" cy="856943"/>
          </a:xfrm>
          <a:prstGeom prst="ellipse">
            <a:avLst/>
          </a:prstGeom>
          <a:solidFill>
            <a:schemeClr val="accent1">
              <a:lumMod val="40000"/>
              <a:lumOff val="6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i="0" u="none" strike="noStrike" cap="none" spc="0" normalizeH="0" baseline="0">
                <a:ln>
                  <a:noFill/>
                </a:ln>
                <a:solidFill>
                  <a:srgbClr val="FFFFFF"/>
                </a:solidFill>
                <a:effectLst/>
                <a:uFillTx/>
                <a:latin typeface="+mn-lt"/>
                <a:ea typeface="+mn-ea"/>
                <a:cs typeface="+mn-cs"/>
                <a:sym typeface="Helvetica Neue Medium" panose="02000503000000020004"/>
              </a:rPr>
              <a:t>2</a:t>
            </a:r>
            <a:endParaRPr kumimoji="0" lang="en-US" altLang="zh-CN" sz="300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1" name="椭圆 30"/>
          <p:cNvSpPr/>
          <p:nvPr/>
        </p:nvSpPr>
        <p:spPr>
          <a:xfrm>
            <a:off x="17889855" y="3473921"/>
            <a:ext cx="864000" cy="856943"/>
          </a:xfrm>
          <a:prstGeom prst="ellipse">
            <a:avLst/>
          </a:prstGeom>
          <a:solidFill>
            <a:schemeClr val="accent1">
              <a:lumMod val="40000"/>
              <a:lumOff val="6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i="0" u="none" strike="noStrike" cap="none" spc="0" normalizeH="0" baseline="0">
                <a:ln>
                  <a:noFill/>
                </a:ln>
                <a:solidFill>
                  <a:srgbClr val="FFFFFF"/>
                </a:solidFill>
                <a:effectLst/>
                <a:uFillTx/>
                <a:latin typeface="+mn-lt"/>
                <a:ea typeface="+mn-ea"/>
                <a:cs typeface="+mn-cs"/>
                <a:sym typeface="Helvetica Neue Medium" panose="02000503000000020004"/>
              </a:rPr>
              <a:t>3</a:t>
            </a:r>
            <a:endParaRPr kumimoji="0" lang="en-US" altLang="zh-CN" sz="300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2" name="椭圆 31"/>
          <p:cNvSpPr/>
          <p:nvPr/>
        </p:nvSpPr>
        <p:spPr>
          <a:xfrm>
            <a:off x="929640" y="6859741"/>
            <a:ext cx="864000" cy="856943"/>
          </a:xfrm>
          <a:prstGeom prst="ellipse">
            <a:avLst/>
          </a:prstGeom>
          <a:solidFill>
            <a:schemeClr val="accent1">
              <a:lumMod val="40000"/>
              <a:lumOff val="6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en-US" altLang="zh-CN" sz="3000" i="0" u="none" strike="noStrike" cap="none" spc="0" normalizeH="0" baseline="0">
                <a:ln>
                  <a:noFill/>
                </a:ln>
                <a:solidFill>
                  <a:srgbClr val="FFFFFF"/>
                </a:solidFill>
                <a:effectLst/>
                <a:uFillTx/>
                <a:latin typeface="+mn-lt"/>
                <a:ea typeface="+mn-ea"/>
                <a:cs typeface="+mn-cs"/>
                <a:sym typeface="Helvetica Neue Medium" panose="02000503000000020004"/>
              </a:rPr>
              <a:t>1</a:t>
            </a:r>
            <a:endParaRPr kumimoji="0" lang="en-US" altLang="zh-CN" sz="300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10" name="图片 9"/>
          <p:cNvPicPr>
            <a:picLocks noChangeAspect="1"/>
          </p:cNvPicPr>
          <p:nvPr/>
        </p:nvPicPr>
        <p:blipFill>
          <a:blip r:embed="rId5"/>
          <a:stretch>
            <a:fillRect/>
          </a:stretch>
        </p:blipFill>
        <p:spPr>
          <a:xfrm>
            <a:off x="9582785" y="6511290"/>
            <a:ext cx="6416040" cy="3691255"/>
          </a:xfrm>
          <a:prstGeom prst="rect">
            <a:avLst/>
          </a:prstGeom>
          <a:ln>
            <a:solidFill>
              <a:schemeClr val="bg2">
                <a:lumMod val="90000"/>
              </a:schemeClr>
            </a:solidFill>
          </a:ln>
        </p:spPr>
      </p:pic>
      <p:sp>
        <p:nvSpPr>
          <p:cNvPr id="2" name="文本框 1"/>
          <p:cNvSpPr txBox="1"/>
          <p:nvPr>
            <p:custDataLst>
              <p:tags r:id="rId6"/>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11" name="矩形 10"/>
          <p:cNvSpPr/>
          <p:nvPr>
            <p:custDataLst>
              <p:tags r:id="rId7"/>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820545" y="3341404"/>
            <a:ext cx="4320000" cy="1188000"/>
          </a:xfrm>
          <a:prstGeom prst="roundRect">
            <a:avLst/>
          </a:prstGeom>
          <a:noFill/>
          <a:ln w="12700" cap="flat">
            <a:solidFill>
              <a:schemeClr val="accent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solidFill>
                <a:effectLst/>
                <a:uFillTx/>
                <a:latin typeface="+mn-lt"/>
                <a:ea typeface="+mn-ea"/>
                <a:cs typeface="+mn-cs"/>
                <a:sym typeface="Helvetica Neue Medium" panose="02000503000000020004"/>
              </a:rPr>
              <a:t>开发环境</a:t>
            </a:r>
            <a:endParaRPr kumimoji="0" lang="zh-CN" altLang="en-US" sz="3000" b="0" i="0" u="none" strike="noStrike" cap="none" spc="0" normalizeH="0" baseline="0">
              <a:ln>
                <a:noFill/>
              </a:ln>
              <a:solidFill>
                <a:schemeClr val="tx1"/>
              </a:solidFill>
              <a:effectLst/>
              <a:uFillTx/>
              <a:latin typeface="+mn-lt"/>
              <a:ea typeface="+mn-ea"/>
              <a:cs typeface="+mn-cs"/>
              <a:sym typeface="Helvetica Neue Medium" panose="02000503000000020004"/>
            </a:endParaRPr>
          </a:p>
        </p:txBody>
      </p:sp>
      <p:sp>
        <p:nvSpPr>
          <p:cNvPr id="5" name="圆角矩形 4"/>
          <p:cNvSpPr/>
          <p:nvPr/>
        </p:nvSpPr>
        <p:spPr>
          <a:xfrm>
            <a:off x="1820545" y="4786974"/>
            <a:ext cx="4320000" cy="1188000"/>
          </a:xfrm>
          <a:prstGeom prst="roundRect">
            <a:avLst/>
          </a:prstGeom>
          <a:noFill/>
          <a:ln w="12700" cap="flat">
            <a:solidFill>
              <a:schemeClr val="accent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solidFill>
                <a:effectLst/>
                <a:uFillTx/>
                <a:latin typeface="+mn-lt"/>
                <a:ea typeface="+mn-ea"/>
                <a:cs typeface="+mn-cs"/>
                <a:sym typeface="Helvetica Neue Medium" panose="02000503000000020004"/>
              </a:rPr>
              <a:t>测试环境</a:t>
            </a:r>
            <a:endParaRPr kumimoji="0" lang="zh-CN" altLang="en-US" sz="3000" b="0" i="0" u="none" strike="noStrike" cap="none" spc="0" normalizeH="0" baseline="0">
              <a:ln>
                <a:noFill/>
              </a:ln>
              <a:solidFill>
                <a:schemeClr val="tx1"/>
              </a:solidFill>
              <a:effectLst/>
              <a:uFillTx/>
              <a:latin typeface="+mn-lt"/>
              <a:ea typeface="+mn-ea"/>
              <a:cs typeface="+mn-cs"/>
              <a:sym typeface="Helvetica Neue Medium" panose="02000503000000020004"/>
            </a:endParaRPr>
          </a:p>
        </p:txBody>
      </p:sp>
      <p:sp>
        <p:nvSpPr>
          <p:cNvPr id="6" name="圆角矩形 5"/>
          <p:cNvSpPr/>
          <p:nvPr/>
        </p:nvSpPr>
        <p:spPr>
          <a:xfrm>
            <a:off x="1820545" y="6192864"/>
            <a:ext cx="4320000" cy="1188000"/>
          </a:xfrm>
          <a:prstGeom prst="roundRect">
            <a:avLst/>
          </a:prstGeom>
          <a:noFill/>
          <a:ln w="12700" cap="flat">
            <a:solidFill>
              <a:schemeClr val="accent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solidFill>
                <a:effectLst/>
                <a:uFillTx/>
                <a:latin typeface="+mn-lt"/>
                <a:ea typeface="+mn-ea"/>
                <a:cs typeface="+mn-cs"/>
                <a:sym typeface="Helvetica Neue Medium" panose="02000503000000020004"/>
              </a:rPr>
              <a:t>预生产环境</a:t>
            </a:r>
            <a:endParaRPr kumimoji="0" lang="zh-CN" altLang="en-US" sz="3000" b="0" i="0" u="none" strike="noStrike" cap="none" spc="0" normalizeH="0" baseline="0">
              <a:ln>
                <a:noFill/>
              </a:ln>
              <a:solidFill>
                <a:schemeClr val="tx1"/>
              </a:solidFill>
              <a:effectLst/>
              <a:uFillTx/>
              <a:latin typeface="+mn-lt"/>
              <a:ea typeface="+mn-ea"/>
              <a:cs typeface="+mn-cs"/>
              <a:sym typeface="Helvetica Neue Medium" panose="02000503000000020004"/>
            </a:endParaRPr>
          </a:p>
        </p:txBody>
      </p:sp>
      <p:pic>
        <p:nvPicPr>
          <p:cNvPr id="7" name="图片 6"/>
          <p:cNvPicPr>
            <a:picLocks noChangeAspect="1"/>
          </p:cNvPicPr>
          <p:nvPr/>
        </p:nvPicPr>
        <p:blipFill>
          <a:blip r:embed="rId1"/>
          <a:stretch>
            <a:fillRect/>
          </a:stretch>
        </p:blipFill>
        <p:spPr>
          <a:xfrm>
            <a:off x="17987010" y="3644900"/>
            <a:ext cx="3893820" cy="1102995"/>
          </a:xfrm>
          <a:prstGeom prst="rect">
            <a:avLst/>
          </a:prstGeom>
          <a:ln>
            <a:solidFill>
              <a:schemeClr val="tx1"/>
            </a:solidFill>
          </a:ln>
        </p:spPr>
      </p:pic>
      <p:pic>
        <p:nvPicPr>
          <p:cNvPr id="8" name="图片 7"/>
          <p:cNvPicPr>
            <a:picLocks noChangeAspect="1"/>
          </p:cNvPicPr>
          <p:nvPr/>
        </p:nvPicPr>
        <p:blipFill>
          <a:blip r:embed="rId2"/>
          <a:stretch>
            <a:fillRect/>
          </a:stretch>
        </p:blipFill>
        <p:spPr>
          <a:xfrm>
            <a:off x="17987010" y="5137785"/>
            <a:ext cx="3846830" cy="662940"/>
          </a:xfrm>
          <a:prstGeom prst="rect">
            <a:avLst/>
          </a:prstGeom>
          <a:ln>
            <a:solidFill>
              <a:schemeClr val="tx1"/>
            </a:solidFill>
          </a:ln>
        </p:spPr>
      </p:pic>
      <p:sp>
        <p:nvSpPr>
          <p:cNvPr id="9" name="圆角矩形 8"/>
          <p:cNvSpPr/>
          <p:nvPr/>
        </p:nvSpPr>
        <p:spPr>
          <a:xfrm>
            <a:off x="1820545" y="7769318"/>
            <a:ext cx="4320000" cy="1188000"/>
          </a:xfrm>
          <a:prstGeom prst="roundRect">
            <a:avLst/>
          </a:prstGeom>
          <a:noFill/>
          <a:ln w="12700" cap="flat">
            <a:solidFill>
              <a:schemeClr val="accent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solidFill>
                <a:effectLst/>
                <a:uFillTx/>
                <a:latin typeface="+mn-lt"/>
                <a:ea typeface="+mn-ea"/>
                <a:cs typeface="+mn-cs"/>
                <a:sym typeface="Helvetica Neue Medium" panose="02000503000000020004"/>
              </a:rPr>
              <a:t>生产环境</a:t>
            </a:r>
            <a:endParaRPr kumimoji="0" lang="zh-CN" altLang="en-US" sz="3000" b="0" i="0" u="none" strike="noStrike" cap="none" spc="0" normalizeH="0" baseline="0">
              <a:ln>
                <a:noFill/>
              </a:ln>
              <a:solidFill>
                <a:schemeClr val="tx1"/>
              </a:solidFill>
              <a:effectLst/>
              <a:uFillTx/>
              <a:latin typeface="+mn-lt"/>
              <a:ea typeface="+mn-ea"/>
              <a:cs typeface="+mn-cs"/>
              <a:sym typeface="Helvetica Neue Medium" panose="02000503000000020004"/>
            </a:endParaRPr>
          </a:p>
        </p:txBody>
      </p:sp>
      <p:pic>
        <p:nvPicPr>
          <p:cNvPr id="10" name="图片 9"/>
          <p:cNvPicPr>
            <a:picLocks noChangeAspect="1"/>
          </p:cNvPicPr>
          <p:nvPr/>
        </p:nvPicPr>
        <p:blipFill>
          <a:blip r:embed="rId3"/>
          <a:stretch>
            <a:fillRect/>
          </a:stretch>
        </p:blipFill>
        <p:spPr>
          <a:xfrm>
            <a:off x="17987010" y="6190615"/>
            <a:ext cx="3846195" cy="938530"/>
          </a:xfrm>
          <a:prstGeom prst="rect">
            <a:avLst/>
          </a:prstGeom>
          <a:ln>
            <a:solidFill>
              <a:schemeClr val="tx1"/>
            </a:solidFill>
          </a:ln>
        </p:spPr>
      </p:pic>
      <p:pic>
        <p:nvPicPr>
          <p:cNvPr id="11" name="图片 10"/>
          <p:cNvPicPr>
            <a:picLocks noChangeAspect="1"/>
          </p:cNvPicPr>
          <p:nvPr/>
        </p:nvPicPr>
        <p:blipFill>
          <a:blip r:embed="rId4"/>
          <a:stretch>
            <a:fillRect/>
          </a:stretch>
        </p:blipFill>
        <p:spPr>
          <a:xfrm>
            <a:off x="9964420" y="11126470"/>
            <a:ext cx="4851400" cy="2350770"/>
          </a:xfrm>
          <a:prstGeom prst="rect">
            <a:avLst/>
          </a:prstGeom>
          <a:ln>
            <a:solidFill>
              <a:schemeClr val="tx1"/>
            </a:solidFill>
          </a:ln>
        </p:spPr>
      </p:pic>
      <p:pic>
        <p:nvPicPr>
          <p:cNvPr id="13" name="图片 12"/>
          <p:cNvPicPr>
            <a:picLocks noChangeAspect="1"/>
          </p:cNvPicPr>
          <p:nvPr/>
        </p:nvPicPr>
        <p:blipFill>
          <a:blip r:embed="rId5"/>
          <a:stretch>
            <a:fillRect/>
          </a:stretch>
        </p:blipFill>
        <p:spPr>
          <a:xfrm>
            <a:off x="10493375" y="4933950"/>
            <a:ext cx="3756660" cy="647065"/>
          </a:xfrm>
          <a:prstGeom prst="rect">
            <a:avLst/>
          </a:prstGeom>
        </p:spPr>
      </p:pic>
      <p:sp>
        <p:nvSpPr>
          <p:cNvPr id="14" name="1、添加接口"/>
          <p:cNvSpPr txBox="1"/>
          <p:nvPr/>
        </p:nvSpPr>
        <p:spPr>
          <a:xfrm>
            <a:off x="11279553" y="5716232"/>
            <a:ext cx="2184400" cy="757555"/>
          </a:xfrm>
          <a:prstGeom prst="rect">
            <a:avLst/>
          </a:prstGeom>
          <a:ln w="12700">
            <a:miter lim="400000"/>
          </a:ln>
        </p:spPr>
        <p:txBody>
          <a:bodyPr wrap="none" lIns="71437" tIns="71437" rIns="71437" bIns="71437" anchor="ctr">
            <a:spAutoFit/>
          </a:bodyPr>
          <a:lstStyle>
            <a:lvl1pPr>
              <a:defRPr sz="4000">
                <a:solidFill>
                  <a:srgbClr val="783887"/>
                </a:solidFill>
              </a:defRPr>
            </a:lvl1pPr>
          </a:lstStyle>
          <a:p>
            <a:r>
              <a:rPr lang="zh-CN">
                <a:latin typeface="微软雅黑" panose="020B0503020204020204" charset="-122"/>
                <a:ea typeface="微软雅黑" panose="020B0503020204020204" charset="-122"/>
                <a:cs typeface="微软雅黑" panose="020B0503020204020204" charset="-122"/>
                <a:sym typeface="微软雅黑" panose="020B0503020204020204" charset="-122"/>
              </a:rPr>
              <a:t>接口测试</a:t>
            </a:r>
            <a:endParaRPr lang="zh-CN">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 name="右大括号 15"/>
          <p:cNvSpPr/>
          <p:nvPr/>
        </p:nvSpPr>
        <p:spPr>
          <a:xfrm>
            <a:off x="6238875" y="3802380"/>
            <a:ext cx="750570" cy="3276000"/>
          </a:xfrm>
          <a:prstGeom prst="rightBrace">
            <a:avLst/>
          </a:prstGeom>
          <a:noFill/>
          <a:ln w="12700" cap="flat" cmpd="sng">
            <a:solidFill>
              <a:schemeClr val="accent1">
                <a:shade val="50000"/>
              </a:schemeClr>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91439" tIns="45719" rIns="91439" bIns="45719" numCol="1" spcCol="38100" rtlCol="0" anchor="t" forceAA="0">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 name="圆角矩形 19"/>
          <p:cNvSpPr/>
          <p:nvPr/>
        </p:nvSpPr>
        <p:spPr>
          <a:xfrm>
            <a:off x="9671685" y="3408680"/>
            <a:ext cx="5436000" cy="6300000"/>
          </a:xfrm>
          <a:prstGeom prst="roundRect">
            <a:avLst/>
          </a:prstGeom>
          <a:noFill/>
          <a:ln w="12700" cap="flat">
            <a:solidFill>
              <a:schemeClr val="accent1"/>
            </a:solid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2" name="右箭头 21"/>
          <p:cNvSpPr/>
          <p:nvPr/>
        </p:nvSpPr>
        <p:spPr>
          <a:xfrm>
            <a:off x="15779115" y="5362575"/>
            <a:ext cx="1858010" cy="612140"/>
          </a:xfrm>
          <a:prstGeom prst="right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3" name="下箭头 22"/>
          <p:cNvSpPr/>
          <p:nvPr/>
        </p:nvSpPr>
        <p:spPr>
          <a:xfrm>
            <a:off x="12136755" y="9886315"/>
            <a:ext cx="546735" cy="1151255"/>
          </a:xfrm>
          <a:prstGeom prst="down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4" name="左箭头 23"/>
          <p:cNvSpPr/>
          <p:nvPr/>
        </p:nvSpPr>
        <p:spPr>
          <a:xfrm>
            <a:off x="7340600" y="5137785"/>
            <a:ext cx="1980000" cy="578485"/>
          </a:xfrm>
          <a:prstGeom prst="leftArrow">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5" name="文本框 24"/>
          <p:cNvSpPr txBox="1"/>
          <p:nvPr/>
        </p:nvSpPr>
        <p:spPr>
          <a:xfrm>
            <a:off x="11279505" y="6473508"/>
            <a:ext cx="2646680" cy="26041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71437" tIns="71437" rIns="71437" bIns="71437" numCol="1" spcCol="38100" rtlCol="0" anchor="ctr" forceAA="0">
            <a:spAutoFit/>
          </a:bodyPr>
          <a:lstStyle/>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l"/>
            </a:pPr>
            <a:r>
              <a:rPr kumimoji="0" lang="zh-CN"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团队提效</a:t>
            </a:r>
            <a:endParaRPr kumimoji="0" lang="zh-CN"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l"/>
            </a:pPr>
            <a:r>
              <a:rPr kumimoji="0" lang="en-US" altLang="zh-CN"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Devops</a:t>
            </a:r>
            <a:r>
              <a:rPr kumimoji="0" lang="zh-CN" altLang="en-US"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集成</a:t>
            </a:r>
            <a:endParaRPr kumimoji="0" lang="zh-CN" altLang="en-US"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l"/>
            </a:pPr>
            <a:r>
              <a:rPr kumimoji="0" lang="zh-CN" altLang="en-US"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效率度量</a:t>
            </a:r>
            <a:endParaRPr kumimoji="0" lang="zh-CN" altLang="en-US"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l"/>
            </a:pPr>
            <a:r>
              <a:rPr kumimoji="0" lang="zh-CN" altLang="en-US"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分布式执行</a:t>
            </a:r>
            <a:endParaRPr kumimoji="0" lang="zh-CN" altLang="en-US"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l"/>
            </a:pPr>
            <a:r>
              <a:rPr kumimoji="0" lang="zh-CN" altLang="en-US"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插件化扩展</a:t>
            </a:r>
            <a:endParaRPr kumimoji="0" lang="zh-CN" altLang="en-US" b="1"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 name="文本框 25"/>
          <p:cNvSpPr txBox="1"/>
          <p:nvPr/>
        </p:nvSpPr>
        <p:spPr>
          <a:xfrm>
            <a:off x="15595600" y="4787265"/>
            <a:ext cx="190436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R="0" algn="l" defTabSz="821690" rtl="0" fontAlgn="auto" latinLnBrk="0" hangingPunct="0">
              <a:lnSpc>
                <a:spcPct val="100000"/>
              </a:lnSpc>
              <a:spcBef>
                <a:spcPts val="0"/>
              </a:spcBef>
              <a:spcAft>
                <a:spcPts val="0"/>
              </a:spcAft>
              <a:buClrTx/>
              <a:buSzTx/>
              <a:buFont typeface="Wingdings" panose="05000000000000000000" charset="0"/>
            </a:pPr>
            <a:r>
              <a:rPr kumimoji="0" lang="zh-CN" altLang="en-US"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持续集成</a:t>
            </a:r>
            <a:endParaRPr kumimoji="0" lang="zh-CN" altLang="en-US"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7" name="文本框 26"/>
          <p:cNvSpPr txBox="1"/>
          <p:nvPr/>
        </p:nvSpPr>
        <p:spPr>
          <a:xfrm>
            <a:off x="12683490" y="9971405"/>
            <a:ext cx="793623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R="0" algn="l" defTabSz="821690" rtl="0" fontAlgn="auto" latinLnBrk="0" hangingPunct="0">
              <a:lnSpc>
                <a:spcPct val="100000"/>
              </a:lnSpc>
              <a:spcBef>
                <a:spcPts val="0"/>
              </a:spcBef>
              <a:spcAft>
                <a:spcPts val="0"/>
              </a:spcAft>
              <a:buClrTx/>
              <a:buSzTx/>
              <a:buFont typeface="Wingdings" panose="05000000000000000000" charset="0"/>
            </a:pPr>
            <a:r>
              <a:rPr kumimoji="0" lang="en-US" altLang="zh-CN"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zh-CN" altLang="en-US"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一键</a:t>
            </a:r>
            <a:r>
              <a:rPr kumimoji="0" lang="en-US" altLang="zh-CN"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a:t>
            </a:r>
            <a:r>
              <a:rPr kumimoji="0" lang="zh-CN" altLang="en-US"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触发性能测试，告别重复劳动</a:t>
            </a:r>
            <a:endParaRPr kumimoji="0" lang="zh-CN" altLang="en-US"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8" name="文本框 27"/>
          <p:cNvSpPr txBox="1"/>
          <p:nvPr/>
        </p:nvSpPr>
        <p:spPr>
          <a:xfrm>
            <a:off x="7654290" y="4529455"/>
            <a:ext cx="190436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R="0" algn="l" defTabSz="821690" rtl="0" fontAlgn="auto" latinLnBrk="0" hangingPunct="0">
              <a:lnSpc>
                <a:spcPct val="100000"/>
              </a:lnSpc>
              <a:spcBef>
                <a:spcPts val="0"/>
              </a:spcBef>
              <a:spcAft>
                <a:spcPts val="0"/>
              </a:spcAft>
              <a:buClrTx/>
              <a:buSzTx/>
              <a:buFont typeface="Wingdings" panose="05000000000000000000" charset="0"/>
            </a:pPr>
            <a:r>
              <a:rPr kumimoji="0" lang="zh-CN" altLang="en-US"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环境切换</a:t>
            </a:r>
            <a:endParaRPr kumimoji="0" lang="zh-CN" altLang="en-US"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29" name="曲线连接符 28"/>
          <p:cNvCxnSpPr/>
          <p:nvPr/>
        </p:nvCxnSpPr>
        <p:spPr>
          <a:xfrm rot="10800000">
            <a:off x="6238875" y="8301355"/>
            <a:ext cx="3477895" cy="365125"/>
          </a:xfrm>
          <a:prstGeom prst="curvedConnector3">
            <a:avLst>
              <a:gd name="adj1" fmla="val 49991"/>
            </a:avLst>
          </a:prstGeom>
          <a:noFill/>
          <a:ln w="25400" cap="flat">
            <a:solidFill>
              <a:schemeClr val="accent1"/>
            </a:solidFill>
            <a:prstDash val="solid"/>
            <a:miter lim="400000"/>
            <a:tailEnd type="arrow"/>
          </a:ln>
        </p:spPr>
        <p:style>
          <a:lnRef idx="0">
            <a:scrgbClr r="0" g="0" b="0"/>
          </a:lnRef>
          <a:fillRef idx="0">
            <a:scrgbClr r="0" g="0" b="0"/>
          </a:fillRef>
          <a:effectRef idx="0">
            <a:scrgbClr r="0" g="0" b="0"/>
          </a:effectRef>
          <a:fontRef idx="none"/>
        </p:style>
      </p:cxnSp>
      <p:sp>
        <p:nvSpPr>
          <p:cNvPr id="30" name="文本框 29"/>
          <p:cNvSpPr txBox="1"/>
          <p:nvPr/>
        </p:nvSpPr>
        <p:spPr>
          <a:xfrm>
            <a:off x="7279640" y="7666990"/>
            <a:ext cx="1904365"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lstStyle/>
          <a:p>
            <a:pPr marR="0" algn="l" defTabSz="821690" rtl="0" fontAlgn="auto" latinLnBrk="0" hangingPunct="0">
              <a:lnSpc>
                <a:spcPct val="100000"/>
              </a:lnSpc>
              <a:spcBef>
                <a:spcPts val="0"/>
              </a:spcBef>
              <a:spcAft>
                <a:spcPts val="0"/>
              </a:spcAft>
              <a:buClrTx/>
              <a:buSzTx/>
              <a:buFont typeface="Wingdings" panose="05000000000000000000" charset="0"/>
            </a:pPr>
            <a:r>
              <a:rPr kumimoji="0" lang="zh-CN" altLang="en-US"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线上巡检</a:t>
            </a:r>
            <a:endParaRPr kumimoji="0" lang="zh-CN" altLang="en-US" sz="3200" i="0" u="none" strike="noStrike" cap="none" spc="0" normalizeH="0" baseline="0">
              <a:ln>
                <a:noFill/>
              </a:ln>
              <a:solidFill>
                <a:srgbClr val="783887"/>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70" name="MeterSphere 灵活的接口场景编排设计（1 / 2）"/>
          <p:cNvSpPr txBox="1"/>
          <p:nvPr/>
        </p:nvSpPr>
        <p:spPr>
          <a:xfrm>
            <a:off x="0" y="1412875"/>
            <a:ext cx="24384000" cy="1012190"/>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a:t>
            </a:r>
            <a:r>
              <a:rPr lang="zh-CN" sz="5400">
                <a:latin typeface="微软雅黑" panose="020B0503020204020204" charset="-122"/>
                <a:ea typeface="微软雅黑" panose="020B0503020204020204" charset="-122"/>
                <a:cs typeface="微软雅黑" panose="020B0503020204020204" charset="-122"/>
                <a:sym typeface="微软雅黑" panose="020B0503020204020204" charset="-122"/>
              </a:rPr>
              <a:t>接口测试：持续集成，环境管理，性能测试</a:t>
            </a:r>
            <a:endParaRPr lang="zh-CN"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custDataLst>
              <p:tags r:id="rId6"/>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3" name="矩形 2"/>
          <p:cNvSpPr/>
          <p:nvPr>
            <p:custDataLst>
              <p:tags r:id="rId7"/>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脚本录制插件"/>
          <p:cNvSpPr txBox="1"/>
          <p:nvPr/>
        </p:nvSpPr>
        <p:spPr>
          <a:xfrm>
            <a:off x="1" y="1377696"/>
            <a:ext cx="24384000" cy="1169549"/>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a:latin typeface="微软雅黑" panose="020B0503020204020204" charset="-122"/>
                <a:ea typeface="微软雅黑" panose="020B0503020204020204" charset="-122"/>
                <a:cs typeface="微软雅黑" panose="020B0503020204020204" charset="-122"/>
                <a:sym typeface="微软雅黑" panose="020B0503020204020204" charset="-122"/>
              </a:rPr>
              <a:t>脚本录制插件</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27" name="成组"/>
          <p:cNvGrpSpPr/>
          <p:nvPr/>
        </p:nvGrpSpPr>
        <p:grpSpPr>
          <a:xfrm>
            <a:off x="14504159" y="3379738"/>
            <a:ext cx="8353490" cy="8917014"/>
            <a:chOff x="0" y="0"/>
            <a:chExt cx="8353488" cy="8917013"/>
          </a:xfrm>
        </p:grpSpPr>
        <p:sp>
          <p:nvSpPr>
            <p:cNvPr id="518" name="燕尾形 73"/>
            <p:cNvSpPr/>
            <p:nvPr/>
          </p:nvSpPr>
          <p:spPr>
            <a:xfrm rot="16200000" flipH="1">
              <a:off x="3868441" y="-469891"/>
              <a:ext cx="616609" cy="39916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70" y="0"/>
                  </a:lnTo>
                  <a:lnTo>
                    <a:pt x="21600" y="11218"/>
                  </a:lnTo>
                  <a:lnTo>
                    <a:pt x="10970" y="21600"/>
                  </a:lnTo>
                  <a:lnTo>
                    <a:pt x="0" y="21600"/>
                  </a:lnTo>
                  <a:lnTo>
                    <a:pt x="10796" y="11488"/>
                  </a:lnTo>
                  <a:lnTo>
                    <a:pt x="0" y="0"/>
                  </a:lnTo>
                  <a:close/>
                </a:path>
              </a:pathLst>
            </a:custGeom>
            <a:solidFill>
              <a:srgbClr val="929292">
                <a:alpha val="80000"/>
              </a:srgbClr>
            </a:solidFill>
            <a:ln w="12700" cap="flat">
              <a:noFill/>
              <a:miter lim="400000"/>
            </a:ln>
            <a:effectLst/>
          </p:spPr>
          <p:txBody>
            <a:bodyPr wrap="square" lIns="71436" tIns="71436" rIns="71436" bIns="71436" numCol="1" anchor="ctr">
              <a:noAutofit/>
            </a:bodyPr>
            <a:lstStyle/>
            <a:p>
              <a:pPr defTabSz="1530985">
                <a:defRPr sz="3000" b="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519" name="打开界面、请求录制"/>
            <p:cNvSpPr/>
            <p:nvPr/>
          </p:nvSpPr>
          <p:spPr>
            <a:xfrm>
              <a:off x="0" y="0"/>
              <a:ext cx="8353489" cy="1096759"/>
            </a:xfrm>
            <a:prstGeom prst="rect">
              <a:avLst/>
            </a:prstGeom>
            <a:solidFill>
              <a:srgbClr val="783887"/>
            </a:solidFill>
            <a:ln w="12700" cap="flat">
              <a:noFill/>
              <a:miter lim="400000"/>
            </a:ln>
            <a:effectLst/>
          </p:spPr>
          <p:txBody>
            <a:bodyPr wrap="square" lIns="71437" tIns="71437" rIns="71437" bIns="71437" numCol="1" anchor="ctr">
              <a:noAutofit/>
            </a:bodyPr>
            <a:lstStyle>
              <a:lvl1pPr>
                <a:defRPr sz="3700" b="0">
                  <a:solidFill>
                    <a:srgbClr val="FFFFFF"/>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打开界面、请求录制</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0" name="燕尾形 73"/>
            <p:cNvSpPr/>
            <p:nvPr/>
          </p:nvSpPr>
          <p:spPr>
            <a:xfrm rot="16200000" flipH="1">
              <a:off x="3868441" y="1485173"/>
              <a:ext cx="616609" cy="39916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70" y="0"/>
                  </a:lnTo>
                  <a:lnTo>
                    <a:pt x="21600" y="11218"/>
                  </a:lnTo>
                  <a:lnTo>
                    <a:pt x="10970" y="21600"/>
                  </a:lnTo>
                  <a:lnTo>
                    <a:pt x="0" y="21600"/>
                  </a:lnTo>
                  <a:lnTo>
                    <a:pt x="10796" y="11488"/>
                  </a:lnTo>
                  <a:lnTo>
                    <a:pt x="0" y="0"/>
                  </a:lnTo>
                  <a:close/>
                </a:path>
              </a:pathLst>
            </a:custGeom>
            <a:solidFill>
              <a:srgbClr val="929292">
                <a:alpha val="80000"/>
              </a:srgbClr>
            </a:solidFill>
            <a:ln w="12700" cap="flat">
              <a:noFill/>
              <a:miter lim="400000"/>
            </a:ln>
            <a:effectLst/>
          </p:spPr>
          <p:txBody>
            <a:bodyPr wrap="square" lIns="71436" tIns="71436" rIns="71436" bIns="71436" numCol="1" anchor="ctr">
              <a:noAutofit/>
            </a:bodyPr>
            <a:lstStyle/>
            <a:p>
              <a:pPr defTabSz="1530985">
                <a:defRPr sz="3000" b="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521" name="录制内容筛选"/>
            <p:cNvSpPr/>
            <p:nvPr/>
          </p:nvSpPr>
          <p:spPr>
            <a:xfrm>
              <a:off x="0" y="1955063"/>
              <a:ext cx="8353489" cy="1096759"/>
            </a:xfrm>
            <a:prstGeom prst="rect">
              <a:avLst/>
            </a:prstGeom>
            <a:solidFill>
              <a:srgbClr val="783887"/>
            </a:solidFill>
            <a:ln w="12700" cap="flat">
              <a:noFill/>
              <a:miter lim="400000"/>
            </a:ln>
            <a:effectLst/>
          </p:spPr>
          <p:txBody>
            <a:bodyPr wrap="square" lIns="71437" tIns="71437" rIns="71437" bIns="71437" numCol="1" anchor="ctr">
              <a:noAutofit/>
            </a:bodyPr>
            <a:lstStyle>
              <a:lvl1pPr>
                <a:defRPr sz="3700" b="0">
                  <a:solidFill>
                    <a:srgbClr val="FFFFFF"/>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录制内容筛选</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2" name="燕尾形 73"/>
            <p:cNvSpPr/>
            <p:nvPr/>
          </p:nvSpPr>
          <p:spPr>
            <a:xfrm rot="16200000" flipH="1">
              <a:off x="3868441" y="3440237"/>
              <a:ext cx="616609" cy="39916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70" y="0"/>
                  </a:lnTo>
                  <a:lnTo>
                    <a:pt x="21600" y="11218"/>
                  </a:lnTo>
                  <a:lnTo>
                    <a:pt x="10970" y="21600"/>
                  </a:lnTo>
                  <a:lnTo>
                    <a:pt x="0" y="21600"/>
                  </a:lnTo>
                  <a:lnTo>
                    <a:pt x="10796" y="11488"/>
                  </a:lnTo>
                  <a:lnTo>
                    <a:pt x="0" y="0"/>
                  </a:lnTo>
                  <a:close/>
                </a:path>
              </a:pathLst>
            </a:custGeom>
            <a:solidFill>
              <a:srgbClr val="929292">
                <a:alpha val="80000"/>
              </a:srgbClr>
            </a:solidFill>
            <a:ln w="12700" cap="flat">
              <a:noFill/>
              <a:miter lim="400000"/>
            </a:ln>
            <a:effectLst/>
          </p:spPr>
          <p:txBody>
            <a:bodyPr wrap="square" lIns="71436" tIns="71436" rIns="71436" bIns="71436" numCol="1" anchor="ctr">
              <a:noAutofit/>
            </a:bodyPr>
            <a:lstStyle/>
            <a:p>
              <a:pPr defTabSz="1530985">
                <a:defRPr sz="3000" b="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523" name="在线编辑录制内容"/>
            <p:cNvSpPr/>
            <p:nvPr/>
          </p:nvSpPr>
          <p:spPr>
            <a:xfrm>
              <a:off x="0" y="3910127"/>
              <a:ext cx="8353489" cy="1096759"/>
            </a:xfrm>
            <a:prstGeom prst="rect">
              <a:avLst/>
            </a:prstGeom>
            <a:solidFill>
              <a:srgbClr val="783887"/>
            </a:solidFill>
            <a:ln w="12700" cap="flat">
              <a:noFill/>
              <a:miter lim="400000"/>
            </a:ln>
            <a:effectLst/>
          </p:spPr>
          <p:txBody>
            <a:bodyPr wrap="square" lIns="71437" tIns="71437" rIns="71437" bIns="71437" numCol="1" anchor="ctr">
              <a:noAutofit/>
            </a:bodyPr>
            <a:lstStyle>
              <a:lvl1pPr>
                <a:defRPr sz="3700" b="0">
                  <a:solidFill>
                    <a:srgbClr val="FFFFFF"/>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在线编辑录制内容</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4" name="燕尾形 73"/>
            <p:cNvSpPr/>
            <p:nvPr/>
          </p:nvSpPr>
          <p:spPr>
            <a:xfrm rot="16200000" flipH="1">
              <a:off x="3868441" y="5395301"/>
              <a:ext cx="616609" cy="39916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70" y="0"/>
                  </a:lnTo>
                  <a:lnTo>
                    <a:pt x="21600" y="11218"/>
                  </a:lnTo>
                  <a:lnTo>
                    <a:pt x="10970" y="21600"/>
                  </a:lnTo>
                  <a:lnTo>
                    <a:pt x="0" y="21600"/>
                  </a:lnTo>
                  <a:lnTo>
                    <a:pt x="10796" y="11488"/>
                  </a:lnTo>
                  <a:lnTo>
                    <a:pt x="0" y="0"/>
                  </a:lnTo>
                  <a:close/>
                </a:path>
              </a:pathLst>
            </a:custGeom>
            <a:solidFill>
              <a:srgbClr val="929292">
                <a:alpha val="80000"/>
              </a:srgbClr>
            </a:solidFill>
            <a:ln w="12700" cap="flat">
              <a:noFill/>
              <a:miter lim="400000"/>
            </a:ln>
            <a:effectLst/>
          </p:spPr>
          <p:txBody>
            <a:bodyPr wrap="square" lIns="71436" tIns="71436" rIns="71436" bIns="71436" numCol="1" anchor="ctr">
              <a:noAutofit/>
            </a:bodyPr>
            <a:lstStyle/>
            <a:p>
              <a:pPr defTabSz="1530985">
                <a:defRPr sz="3000" b="0">
                  <a:latin typeface="Trebuchet MS" panose="020B0603020202020204"/>
                  <a:ea typeface="Trebuchet MS" panose="020B0603020202020204"/>
                  <a:cs typeface="Trebuchet MS" panose="020B0603020202020204"/>
                  <a:sym typeface="Trebuchet MS" panose="020B0603020202020204"/>
                </a:defRPr>
              </a:pPr>
              <a:endParaRPr sz="3200"/>
            </a:p>
          </p:txBody>
        </p:sp>
        <p:sp>
          <p:nvSpPr>
            <p:cNvPr id="525" name="导出 JMX 或者 JSON"/>
            <p:cNvSpPr/>
            <p:nvPr/>
          </p:nvSpPr>
          <p:spPr>
            <a:xfrm>
              <a:off x="0" y="5865191"/>
              <a:ext cx="8353489" cy="1096760"/>
            </a:xfrm>
            <a:prstGeom prst="rect">
              <a:avLst/>
            </a:prstGeom>
            <a:solidFill>
              <a:srgbClr val="783887"/>
            </a:solidFill>
            <a:ln w="12700" cap="flat">
              <a:noFill/>
              <a:miter lim="400000"/>
            </a:ln>
            <a:effectLst/>
          </p:spPr>
          <p:txBody>
            <a:bodyPr wrap="square" lIns="71437" tIns="71437" rIns="71437" bIns="71437" numCol="1" anchor="ctr">
              <a:noAutofit/>
            </a:bodyPr>
            <a:lstStyle>
              <a:lvl1pPr>
                <a:defRPr sz="3700" b="0">
                  <a:solidFill>
                    <a:srgbClr val="FFFFFF"/>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导出 JMX 或者 JSON</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6" name="导入接口或者性能测试"/>
            <p:cNvSpPr/>
            <p:nvPr/>
          </p:nvSpPr>
          <p:spPr>
            <a:xfrm>
              <a:off x="0" y="7820255"/>
              <a:ext cx="8353489" cy="1096759"/>
            </a:xfrm>
            <a:prstGeom prst="rect">
              <a:avLst/>
            </a:prstGeom>
            <a:solidFill>
              <a:srgbClr val="783887"/>
            </a:solidFill>
            <a:ln w="12700" cap="flat">
              <a:noFill/>
              <a:miter lim="400000"/>
            </a:ln>
            <a:effectLst/>
          </p:spPr>
          <p:txBody>
            <a:bodyPr wrap="square" lIns="71437" tIns="71437" rIns="71437" bIns="71437" numCol="1" anchor="ctr">
              <a:noAutofit/>
            </a:bodyPr>
            <a:lstStyle>
              <a:lvl1pPr>
                <a:defRPr sz="3700" b="0">
                  <a:solidFill>
                    <a:srgbClr val="FFFFFF"/>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导入接口或者性能测试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pic>
        <p:nvPicPr>
          <p:cNvPr id="530" name="P32-1.png" descr="P32-1.png"/>
          <p:cNvPicPr>
            <a:picLocks noChangeAspect="1"/>
          </p:cNvPicPr>
          <p:nvPr/>
        </p:nvPicPr>
        <p:blipFill>
          <a:blip r:embed="rId1"/>
          <a:stretch>
            <a:fillRect/>
          </a:stretch>
        </p:blipFill>
        <p:spPr>
          <a:xfrm>
            <a:off x="899853" y="4434143"/>
            <a:ext cx="5753837" cy="6808205"/>
          </a:xfrm>
          <a:prstGeom prst="rect">
            <a:avLst/>
          </a:prstGeom>
          <a:ln w="25400">
            <a:miter lim="400000"/>
            <a:headEnd/>
            <a:tailEnd/>
          </a:ln>
          <a:effectLst>
            <a:outerShdw blurRad="355600" dist="177800" dir="5400000" rotWithShape="0">
              <a:srgbClr val="000000">
                <a:alpha val="70000"/>
              </a:srgbClr>
            </a:outerShdw>
          </a:effectLst>
        </p:spPr>
      </p:pic>
      <p:pic>
        <p:nvPicPr>
          <p:cNvPr id="531" name="P32-2.png" descr="P32-2.png"/>
          <p:cNvPicPr>
            <a:picLocks noChangeAspect="1"/>
          </p:cNvPicPr>
          <p:nvPr/>
        </p:nvPicPr>
        <p:blipFill>
          <a:blip r:embed="rId2"/>
          <a:stretch>
            <a:fillRect/>
          </a:stretch>
        </p:blipFill>
        <p:spPr>
          <a:xfrm>
            <a:off x="7114540" y="5698295"/>
            <a:ext cx="6553201" cy="4279901"/>
          </a:xfrm>
          <a:prstGeom prst="rect">
            <a:avLst/>
          </a:prstGeom>
          <a:ln w="25400">
            <a:miter lim="400000"/>
            <a:headEnd/>
            <a:tailEnd/>
          </a:ln>
          <a:effectLst>
            <a:outerShdw blurRad="355600" dist="177800" dir="5400000" rotWithShape="0">
              <a:srgbClr val="000000">
                <a:alpha val="70000"/>
              </a:srgbClr>
            </a:outerShdw>
          </a:effectLst>
        </p:spPr>
      </p:pic>
      <p:sp>
        <p:nvSpPr>
          <p:cNvPr id="2" name="文本框 1"/>
          <p:cNvSpPr txBox="1"/>
          <p:nvPr>
            <p:custDataLst>
              <p:tags r:id="rId3"/>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3" name="矩形 2"/>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1819910" y="1355090"/>
            <a:ext cx="16343630" cy="935990"/>
          </a:xfrm>
          <a:ln>
            <a:noFill/>
          </a:ln>
        </p:spPr>
        <p:txBody>
          <a:bodyPr>
            <a:normAutofit fontScale="80000"/>
          </a:bodyPr>
          <a:lstStyle/>
          <a:p>
            <a:pPr marL="0" indent="0">
              <a:buNone/>
            </a:pPr>
            <a:r>
              <a:rPr lang="zh-CN" altLang="en-US" sz="6400" b="1">
                <a:solidFill>
                  <a:schemeClr val="accent1">
                    <a:lumMod val="50000"/>
                  </a:schemeClr>
                </a:solidFill>
                <a:latin typeface="黑体" panose="02010609060101010101" charset="-122"/>
                <a:ea typeface="黑体" panose="02010609060101010101" charset="-122"/>
                <a:cs typeface="黑体" panose="02010609060101010101" charset="-122"/>
                <a:sym typeface="+mn-ea"/>
              </a:rPr>
              <a:t>小结</a:t>
            </a:r>
            <a:endParaRPr lang="zh-CN" altLang="en-US" sz="6400" b="1">
              <a:solidFill>
                <a:schemeClr val="accent1">
                  <a:lumMod val="50000"/>
                </a:schemeClr>
              </a:solidFill>
              <a:latin typeface="黑体" panose="02010609060101010101" charset="-122"/>
              <a:ea typeface="黑体" panose="02010609060101010101" charset="-122"/>
              <a:cs typeface="黑体" panose="02010609060101010101" charset="-122"/>
              <a:sym typeface="+mn-ea"/>
            </a:endParaRPr>
          </a:p>
        </p:txBody>
      </p:sp>
      <p:sp>
        <p:nvSpPr>
          <p:cNvPr id="6" name="内容占位符 4"/>
          <p:cNvSpPr>
            <a:spLocks noGrp="1"/>
          </p:cNvSpPr>
          <p:nvPr>
            <p:custDataLst>
              <p:tags r:id="rId1"/>
            </p:custDataLst>
          </p:nvPr>
        </p:nvSpPr>
        <p:spPr>
          <a:xfrm>
            <a:off x="2047240" y="2537460"/>
            <a:ext cx="20946110" cy="9792970"/>
          </a:xfrm>
          <a:prstGeom prst="rect">
            <a:avLst/>
          </a:prstGeom>
          <a:noFill/>
          <a:ln>
            <a:noFill/>
          </a:ln>
        </p:spPr>
        <p:txBody>
          <a:bodyPr vert="horz" wrap="square" lIns="182880" tIns="91440" rIns="182880" bIns="91440" numCol="1" anchor="t" anchorCtr="0" compatLnSpc="1"/>
          <a:lstStyle>
            <a:lvl1pPr marL="480695" indent="-480695" algn="l" defTabSz="912495" rtl="0" eaLnBrk="1" fontAlgn="base" hangingPunct="1">
              <a:lnSpc>
                <a:spcPct val="150000"/>
              </a:lnSpc>
              <a:spcBef>
                <a:spcPts val="0"/>
              </a:spcBef>
              <a:spcAft>
                <a:spcPct val="0"/>
              </a:spcAft>
              <a:buClr>
                <a:schemeClr val="accent1"/>
              </a:buClr>
              <a:buFont typeface="Wingdings" panose="05000000000000000000" pitchFamily="2" charset="2"/>
              <a:buChar char="l"/>
              <a:defRPr sz="2400" b="1"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1pPr>
            <a:lvl2pPr marL="836295" lvl="1" indent="-355600" algn="l" defTabSz="912495" rtl="0" eaLnBrk="1" fontAlgn="base" hangingPunct="1">
              <a:lnSpc>
                <a:spcPct val="150000"/>
              </a:lnSpc>
              <a:spcBef>
                <a:spcPts val="500"/>
              </a:spcBef>
              <a:spcAft>
                <a:spcPct val="0"/>
              </a:spcAft>
              <a:buClr>
                <a:schemeClr val="accent1"/>
              </a:buClr>
              <a:buFont typeface="Wingdings" panose="05000000000000000000" pitchFamily="2" charset="2"/>
              <a:buChar char="n"/>
              <a:defRPr sz="20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2pPr>
            <a:lvl3pPr marL="1143000" lvl="2" indent="-228600" algn="l" defTabSz="912495" rtl="0" eaLnBrk="1" fontAlgn="base" hangingPunct="1">
              <a:lnSpc>
                <a:spcPct val="150000"/>
              </a:lnSpc>
              <a:spcBef>
                <a:spcPts val="500"/>
              </a:spcBef>
              <a:spcAft>
                <a:spcPct val="0"/>
              </a:spcAft>
              <a:buClr>
                <a:schemeClr val="accent1"/>
              </a:buClr>
              <a:buFont typeface="Wingdings" panose="05000000000000000000" pitchFamily="2" charset="2"/>
              <a:buChar char="ü"/>
              <a:defRPr sz="18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3pPr>
            <a:lvl4pPr marL="1598930" lvl="3" indent="-227330" algn="l" defTabSz="912495" rtl="0" eaLnBrk="1" fontAlgn="base" hangingPunct="1">
              <a:lnSpc>
                <a:spcPct val="150000"/>
              </a:lnSpc>
              <a:spcBef>
                <a:spcPts val="500"/>
              </a:spcBef>
              <a:spcAft>
                <a:spcPct val="0"/>
              </a:spcAft>
              <a:buClr>
                <a:schemeClr val="accent1"/>
              </a:buClr>
              <a:buFont typeface="Arial" panose="020B0604020202020204" pitchFamily="34" charset="0"/>
              <a:buChar char="•"/>
              <a:defRPr sz="16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4pPr>
            <a:lvl5pPr marL="2056130" lvl="4" indent="-227330" algn="l" defTabSz="912495" rtl="0" eaLnBrk="1" fontAlgn="base" hangingPunct="1">
              <a:lnSpc>
                <a:spcPct val="150000"/>
              </a:lnSpc>
              <a:spcBef>
                <a:spcPts val="500"/>
              </a:spcBef>
              <a:spcAft>
                <a:spcPct val="0"/>
              </a:spcAft>
              <a:buClr>
                <a:schemeClr val="accent1"/>
              </a:buClr>
              <a:buFont typeface="Arial" panose="020B0604020202020204" pitchFamily="34" charset="0"/>
              <a:buChar char="•"/>
              <a:defRPr sz="1400" b="0" kern="1200">
                <a:solidFill>
                  <a:schemeClr val="tx1"/>
                </a:solidFill>
                <a:latin typeface="思源黑体 CN Regular" panose="020B0500000000000000" pitchFamily="34" charset="-128"/>
                <a:ea typeface="思源黑体 CN Regular" panose="020B0500000000000000" pitchFamily="34" charset="-128"/>
                <a:cs typeface="+mn-cs"/>
                <a:sym typeface="Calibri" panose="020F0502020204030204" charset="0"/>
              </a:defRPr>
            </a:lvl5pPr>
            <a:lvl6pPr marL="3352800" lvl="5"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6pPr>
            <a:lvl7pPr marL="3962400" lvl="6"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7pPr>
            <a:lvl8pPr marL="4572000" lvl="7"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8pPr>
            <a:lvl9pPr marL="5181600" lvl="8" indent="-304800" algn="l" defTabSz="913765" eaLnBrk="1" fontAlgn="base" latinLnBrk="0" hangingPunct="1">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sym typeface="Calibri" panose="020F0502020204030204" charset="0"/>
              </a:defRPr>
            </a:lvl9pPr>
          </a:lstStyle>
          <a:p>
            <a:r>
              <a:rPr lang="en-US" altLang="zh-CN" sz="48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 </a:t>
            </a:r>
            <a:r>
              <a:rPr lang="zh-CN" altLang="en-US" sz="48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介绍</a:t>
            </a:r>
            <a:r>
              <a:rPr lang="en-US" altLang="zh-CN" sz="4800" spc="24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 </a:t>
            </a:r>
            <a:r>
              <a:rPr lang="en-US" altLang="zh-CN" sz="4800" spc="240">
                <a:solidFill>
                  <a:schemeClr val="tx1">
                    <a:lumMod val="75000"/>
                    <a:lumOff val="25000"/>
                  </a:schemeClr>
                </a:solidFill>
                <a:latin typeface="微软雅黑" panose="020B0503020204020204" charset="-122"/>
                <a:ea typeface="微软雅黑" panose="020B0503020204020204" charset="-122"/>
                <a:sym typeface="+mn-ea"/>
              </a:rPr>
              <a:t>MeterSphere </a:t>
            </a:r>
            <a:r>
              <a:rPr lang="zh-CN" altLang="en-US" sz="4800" spc="240">
                <a:solidFill>
                  <a:schemeClr val="tx1">
                    <a:lumMod val="75000"/>
                    <a:lumOff val="25000"/>
                  </a:schemeClr>
                </a:solidFill>
                <a:latin typeface="微软雅黑" panose="020B0503020204020204" charset="-122"/>
                <a:ea typeface="微软雅黑" panose="020B0503020204020204" charset="-122"/>
                <a:sym typeface="+mn-ea"/>
              </a:rPr>
              <a:t>工具。</a:t>
            </a:r>
            <a:endParaRPr lang="zh-CN" altLang="en-US" sz="4800" b="0" kern="0" spc="14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r>
              <a:rPr lang="en-US" altLang="zh-CN" sz="4800" spc="240">
                <a:solidFill>
                  <a:schemeClr val="tx1">
                    <a:lumMod val="75000"/>
                    <a:lumOff val="25000"/>
                  </a:schemeClr>
                </a:solidFill>
                <a:latin typeface="微软雅黑" panose="020B0503020204020204" charset="-122"/>
                <a:ea typeface="微软雅黑" panose="020B0503020204020204" charset="-122"/>
                <a:sym typeface="+mn-ea"/>
              </a:rPr>
              <a:t> </a:t>
            </a:r>
            <a:r>
              <a:rPr lang="zh-CN" altLang="en-US" sz="4800" spc="240">
                <a:solidFill>
                  <a:schemeClr val="tx1">
                    <a:lumMod val="75000"/>
                    <a:lumOff val="25000"/>
                  </a:schemeClr>
                </a:solidFill>
                <a:latin typeface="微软雅黑" panose="020B0503020204020204" charset="-122"/>
                <a:ea typeface="微软雅黑" panose="020B0503020204020204" charset="-122"/>
                <a:sym typeface="+mn-ea"/>
              </a:rPr>
              <a:t>介绍了如何使用</a:t>
            </a:r>
            <a:r>
              <a:rPr lang="en-US" altLang="zh-CN" sz="4800" spc="240">
                <a:solidFill>
                  <a:schemeClr val="tx1">
                    <a:lumMod val="75000"/>
                    <a:lumOff val="25000"/>
                  </a:schemeClr>
                </a:solidFill>
                <a:latin typeface="微软雅黑" panose="020B0503020204020204" charset="-122"/>
                <a:ea typeface="微软雅黑" panose="020B0503020204020204" charset="-122"/>
                <a:sym typeface="+mn-ea"/>
              </a:rPr>
              <a:t>MeterSphere </a:t>
            </a:r>
            <a:r>
              <a:rPr lang="zh-CN" altLang="en-US" sz="4800" spc="240">
                <a:solidFill>
                  <a:schemeClr val="tx1">
                    <a:lumMod val="75000"/>
                    <a:lumOff val="25000"/>
                  </a:schemeClr>
                </a:solidFill>
                <a:latin typeface="微软雅黑" panose="020B0503020204020204" charset="-122"/>
                <a:ea typeface="微软雅黑" panose="020B0503020204020204" charset="-122"/>
                <a:sym typeface="+mn-ea"/>
              </a:rPr>
              <a:t>做接口测试</a:t>
            </a:r>
            <a:endParaRPr lang="zh-CN" altLang="en-US" sz="4800" b="0" kern="0" spc="14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0" indent="0">
              <a:buNone/>
            </a:pPr>
            <a:endParaRPr lang="zh-CN" altLang="en-US" sz="4800" b="0">
              <a:latin typeface="微软雅黑" panose="020B0503020204020204" charset="-122"/>
              <a:ea typeface="微软雅黑" panose="020B0503020204020204" charset="-122"/>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8" name="因为热爱-01.png" descr="因为热爱-01.png"/>
          <p:cNvPicPr>
            <a:picLocks noChangeAspect="1"/>
          </p:cNvPicPr>
          <p:nvPr/>
        </p:nvPicPr>
        <p:blipFill>
          <a:blip r:embed="rId1"/>
          <a:stretch>
            <a:fillRect/>
          </a:stretch>
        </p:blipFill>
        <p:spPr>
          <a:xfrm>
            <a:off x="3949522" y="4804412"/>
            <a:ext cx="16484955" cy="4107176"/>
          </a:xfrm>
          <a:prstGeom prst="rect">
            <a:avLst/>
          </a:prstGeom>
          <a:ln w="12700">
            <a:miter lim="400000"/>
            <a:headEnd/>
            <a:tailEnd/>
          </a:ln>
        </p:spPr>
      </p:pic>
      <p:pic>
        <p:nvPicPr>
          <p:cNvPr id="1189" name="MeterSphere-反白.png" descr="MeterSphere-反白.png"/>
          <p:cNvPicPr>
            <a:picLocks noChangeAspect="1"/>
          </p:cNvPicPr>
          <p:nvPr/>
        </p:nvPicPr>
        <p:blipFill>
          <a:blip r:embed="rId2"/>
          <a:stretch>
            <a:fillRect/>
          </a:stretch>
        </p:blipFill>
        <p:spPr>
          <a:xfrm>
            <a:off x="687417" y="792011"/>
            <a:ext cx="5747928" cy="1082978"/>
          </a:xfrm>
          <a:prstGeom prst="rect">
            <a:avLst/>
          </a:prstGeom>
          <a:ln w="12700">
            <a:miter lim="400000"/>
            <a:headEnd/>
            <a:tailEnd/>
          </a:ln>
        </p:spPr>
      </p:pic>
      <p:sp>
        <p:nvSpPr>
          <p:cNvPr id="2" name="文本框 1"/>
          <p:cNvSpPr txBox="1"/>
          <p:nvPr/>
        </p:nvSpPr>
        <p:spPr>
          <a:xfrm>
            <a:off x="17736185" y="10817543"/>
            <a:ext cx="4759960" cy="13728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0" b="1" i="0" u="none" strike="noStrike" cap="none" spc="0" normalizeH="0" baseline="0">
                <a:ln>
                  <a:noFill/>
                </a:ln>
                <a:solidFill>
                  <a:schemeClr val="bg1">
                    <a:lumMod val="95000"/>
                  </a:schemeClr>
                </a:solidFill>
                <a:effectLst/>
                <a:uFillTx/>
                <a:latin typeface="黑体" panose="02010609060101010101" charset="-122"/>
                <a:ea typeface="黑体" panose="02010609060101010101" charset="-122"/>
                <a:cs typeface="微软雅黑" panose="020B0503020204020204" charset="-122"/>
                <a:sym typeface="微软雅黑" panose="020B0503020204020204" charset="-122"/>
              </a:rPr>
              <a:t>谢谢！</a:t>
            </a:r>
            <a:endParaRPr kumimoji="0" lang="zh-CN" altLang="en-US" sz="8000" b="1" i="0" u="none" strike="noStrike" cap="none" spc="0" normalizeH="0" baseline="0">
              <a:ln>
                <a:noFill/>
              </a:ln>
              <a:solidFill>
                <a:schemeClr val="bg1">
                  <a:lumMod val="95000"/>
                </a:schemeClr>
              </a:solidFill>
              <a:effectLst/>
              <a:uFillTx/>
              <a:latin typeface="黑体" panose="02010609060101010101" charset="-122"/>
              <a:ea typeface="黑体" panose="02010609060101010101" charset="-122"/>
              <a:cs typeface="微软雅黑" panose="020B0503020204020204" charset="-122"/>
              <a:sym typeface="微软雅黑" panose="020B050302020402020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98"/>
          <p:cNvSpPr>
            <a:spLocks noChangeArrowheads="1"/>
          </p:cNvSpPr>
          <p:nvPr/>
        </p:nvSpPr>
        <p:spPr bwMode="auto">
          <a:xfrm>
            <a:off x="3322446" y="4480424"/>
            <a:ext cx="5334568" cy="5334566"/>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39" name="Shape 99"/>
          <p:cNvSpPr>
            <a:spLocks noChangeArrowheads="1"/>
          </p:cNvSpPr>
          <p:nvPr/>
        </p:nvSpPr>
        <p:spPr bwMode="auto">
          <a:xfrm>
            <a:off x="2760294" y="3918274"/>
            <a:ext cx="6458870" cy="645886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4" name="MH_Entry_1"/>
          <p:cNvSpPr/>
          <p:nvPr>
            <p:custDataLst>
              <p:tags r:id="rId1"/>
            </p:custDataLst>
          </p:nvPr>
        </p:nvSpPr>
        <p:spPr>
          <a:xfrm>
            <a:off x="10859770" y="5401310"/>
            <a:ext cx="10325100" cy="1276350"/>
          </a:xfrm>
          <a:prstGeom prst="rect">
            <a:avLst/>
          </a:prstGeom>
          <a:noFill/>
          <a:ln w="28575" cmpd="sng">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0" tIns="0" rIns="0" bIns="0" anchor="ctr">
            <a:normAutofit/>
          </a:bodyPr>
          <a:p>
            <a:pPr>
              <a:defRPr/>
            </a:pPr>
            <a:r>
              <a:rPr lang="en-US" alt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第一节 </a:t>
            </a:r>
            <a:r>
              <a:rPr lang="en-US" alt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工具介绍</a:t>
            </a:r>
            <a:endParaRPr lang="zh-CN"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5" name="MH_Others_1"/>
          <p:cNvSpPr/>
          <p:nvPr>
            <p:custDataLst>
              <p:tags r:id="rId2"/>
            </p:custDataLst>
          </p:nvPr>
        </p:nvSpPr>
        <p:spPr>
          <a:xfrm>
            <a:off x="10728990" y="5401350"/>
            <a:ext cx="136524" cy="1276350"/>
          </a:xfrm>
          <a:prstGeom prst="rect">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a:defRPr/>
            </a:pPr>
            <a:endParaRPr lang="zh-CN" altLang="en-US" sz="480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12" name="MH_Others_4"/>
          <p:cNvSpPr txBox="1"/>
          <p:nvPr>
            <p:custDataLst>
              <p:tags r:id="rId3"/>
            </p:custDataLst>
          </p:nvPr>
        </p:nvSpPr>
        <p:spPr>
          <a:xfrm rot="5400000">
            <a:off x="544830" y="6278880"/>
            <a:ext cx="8252460" cy="1076325"/>
          </a:xfrm>
          <a:prstGeom prst="rect">
            <a:avLst/>
          </a:prstGeom>
          <a:noFill/>
        </p:spPr>
        <p:txBody>
          <a:bodyPr wrap="square">
            <a:spAutoFit/>
          </a:bodyPr>
          <a:p>
            <a:pPr algn="ctr">
              <a:defRPr/>
            </a:pPr>
            <a:r>
              <a:rPr lang="en-US" altLang="zh-CN" sz="6400" spc="400" dirty="0">
                <a:solidFill>
                  <a:srgbClr val="DDDDDD"/>
                </a:solidFill>
                <a:latin typeface="思源黑体 CN Regular" panose="020B0500000000000000" pitchFamily="34" charset="-128"/>
                <a:ea typeface="思源黑体 CN Regular" panose="020B0500000000000000" pitchFamily="34" charset="-128"/>
                <a:cs typeface="+mn-ea"/>
                <a:sym typeface="+mn-lt"/>
              </a:rPr>
              <a:t>CONTENTS</a:t>
            </a:r>
            <a:endParaRPr lang="zh-CN" altLang="en-US" sz="6400" spc="400" dirty="0">
              <a:solidFill>
                <a:srgbClr val="DDDDDD"/>
              </a:solidFill>
              <a:latin typeface="思源黑体 CN Regular" panose="020B0500000000000000" pitchFamily="34" charset="-128"/>
              <a:ea typeface="思源黑体 CN Regular" panose="020B0500000000000000" pitchFamily="34" charset="-128"/>
              <a:cs typeface="+mn-ea"/>
              <a:sym typeface="+mn-lt"/>
            </a:endParaRPr>
          </a:p>
        </p:txBody>
      </p:sp>
      <p:sp>
        <p:nvSpPr>
          <p:cNvPr id="2" name="MH_Others_3"/>
          <p:cNvSpPr txBox="1">
            <a:spLocks noChangeArrowheads="1"/>
          </p:cNvSpPr>
          <p:nvPr>
            <p:custDataLst>
              <p:tags r:id="rId4"/>
            </p:custDataLst>
          </p:nvPr>
        </p:nvSpPr>
        <p:spPr bwMode="auto">
          <a:xfrm>
            <a:off x="4455160" y="3870960"/>
            <a:ext cx="3432810" cy="605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3200" dirty="0">
                <a:solidFill>
                  <a:schemeClr val="accent1">
                    <a:lumMod val="50000"/>
                  </a:schemeClr>
                </a:solidFill>
                <a:latin typeface="微软雅黑" panose="020B0503020204020204" charset="-122"/>
                <a:ea typeface="微软雅黑" panose="020B0503020204020204" charset="-122"/>
                <a:cs typeface="+mn-ea"/>
                <a:sym typeface="+mn-lt"/>
              </a:rPr>
              <a:t>目</a:t>
            </a:r>
            <a:endParaRPr lang="en-US" altLang="zh-CN" sz="13200" dirty="0">
              <a:solidFill>
                <a:schemeClr val="accent1">
                  <a:lumMod val="50000"/>
                </a:schemeClr>
              </a:solidFill>
              <a:latin typeface="微软雅黑" panose="020B0503020204020204" charset="-122"/>
              <a:ea typeface="微软雅黑" panose="020B0503020204020204" charset="-122"/>
              <a:cs typeface="+mn-ea"/>
              <a:sym typeface="+mn-lt"/>
            </a:endParaRPr>
          </a:p>
          <a:p>
            <a:pPr algn="ctr"/>
            <a:r>
              <a:rPr lang="zh-CN" altLang="en-US" sz="13200" dirty="0">
                <a:solidFill>
                  <a:schemeClr val="accent1">
                    <a:lumMod val="50000"/>
                  </a:schemeClr>
                </a:solidFill>
                <a:latin typeface="微软雅黑" panose="020B0503020204020204" charset="-122"/>
                <a:ea typeface="微软雅黑" panose="020B0503020204020204" charset="-122"/>
                <a:cs typeface="+mn-ea"/>
                <a:sym typeface="+mn-lt"/>
              </a:rPr>
              <a:t>录</a:t>
            </a:r>
            <a:endParaRPr lang="zh-CN" altLang="en-US" sz="13200" dirty="0">
              <a:solidFill>
                <a:schemeClr val="accent1">
                  <a:lumMod val="50000"/>
                </a:schemeClr>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advTm="3000">
        <p:fade/>
      </p:transition>
    </mc:Choice>
    <mc:Fallback>
      <p:transition spd="med"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98"/>
          <p:cNvSpPr>
            <a:spLocks noChangeArrowheads="1"/>
          </p:cNvSpPr>
          <p:nvPr/>
        </p:nvSpPr>
        <p:spPr bwMode="auto">
          <a:xfrm>
            <a:off x="3322446" y="4480424"/>
            <a:ext cx="5334568" cy="5334566"/>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39" name="Shape 99"/>
          <p:cNvSpPr>
            <a:spLocks noChangeArrowheads="1"/>
          </p:cNvSpPr>
          <p:nvPr/>
        </p:nvSpPr>
        <p:spPr bwMode="auto">
          <a:xfrm>
            <a:off x="2760294" y="3918274"/>
            <a:ext cx="6458870" cy="645886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ln>
          <a:extLst>
            <a:ext uri="{909E8E84-426E-40DD-AFC4-6F175D3DCCD1}">
              <a14:hiddenFill xmlns:a14="http://schemas.microsoft.com/office/drawing/2010/main">
                <a:solidFill>
                  <a:srgbClr val="FFFFFF"/>
                </a:solidFill>
              </a14:hiddenFill>
            </a:ext>
          </a:extLst>
        </p:spPr>
        <p:txBody>
          <a:bodyPr lIns="182880" tIns="91440" rIns="182880" bIns="91440"/>
          <a:lstStyle/>
          <a:p>
            <a:pPr eaLnBrk="0" hangingPunct="0"/>
            <a:endParaRPr lang="zh-CN" altLang="en-US" sz="4800">
              <a:latin typeface="微软雅黑" panose="020B0503020204020204" charset="-122"/>
              <a:ea typeface="微软雅黑" panose="020B0503020204020204" charset="-122"/>
              <a:cs typeface="+mn-ea"/>
              <a:sym typeface="+mn-lt"/>
            </a:endParaRPr>
          </a:p>
        </p:txBody>
      </p:sp>
      <p:sp>
        <p:nvSpPr>
          <p:cNvPr id="12" name="MH_Others_4"/>
          <p:cNvSpPr txBox="1"/>
          <p:nvPr>
            <p:custDataLst>
              <p:tags r:id="rId1"/>
            </p:custDataLst>
          </p:nvPr>
        </p:nvSpPr>
        <p:spPr>
          <a:xfrm rot="5400000">
            <a:off x="544830" y="6278880"/>
            <a:ext cx="8252460" cy="1076325"/>
          </a:xfrm>
          <a:prstGeom prst="rect">
            <a:avLst/>
          </a:prstGeom>
          <a:noFill/>
        </p:spPr>
        <p:txBody>
          <a:bodyPr wrap="square">
            <a:spAutoFit/>
          </a:bodyPr>
          <a:p>
            <a:pPr algn="ctr">
              <a:defRPr/>
            </a:pPr>
            <a:r>
              <a:rPr lang="en-US" altLang="zh-CN" sz="6400" spc="400" dirty="0">
                <a:solidFill>
                  <a:srgbClr val="DDDDDD"/>
                </a:solidFill>
                <a:latin typeface="思源黑体 CN Regular" panose="020B0500000000000000" pitchFamily="34" charset="-128"/>
                <a:ea typeface="思源黑体 CN Regular" panose="020B0500000000000000" pitchFamily="34" charset="-128"/>
                <a:cs typeface="+mn-ea"/>
                <a:sym typeface="+mn-lt"/>
              </a:rPr>
              <a:t>CONTENTS</a:t>
            </a:r>
            <a:endParaRPr lang="zh-CN" altLang="en-US" sz="6400" spc="400" dirty="0">
              <a:solidFill>
                <a:srgbClr val="DDDDDD"/>
              </a:solidFill>
              <a:latin typeface="思源黑体 CN Regular" panose="020B0500000000000000" pitchFamily="34" charset="-128"/>
              <a:ea typeface="思源黑体 CN Regular" panose="020B0500000000000000" pitchFamily="34" charset="-128"/>
              <a:cs typeface="+mn-ea"/>
              <a:sym typeface="+mn-lt"/>
            </a:endParaRPr>
          </a:p>
        </p:txBody>
      </p:sp>
      <p:sp>
        <p:nvSpPr>
          <p:cNvPr id="2" name="MH_Others_3"/>
          <p:cNvSpPr txBox="1">
            <a:spLocks noChangeArrowheads="1"/>
          </p:cNvSpPr>
          <p:nvPr>
            <p:custDataLst>
              <p:tags r:id="rId2"/>
            </p:custDataLst>
          </p:nvPr>
        </p:nvSpPr>
        <p:spPr bwMode="auto">
          <a:xfrm>
            <a:off x="4455160" y="3870960"/>
            <a:ext cx="3432810" cy="605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rPr>
              <a:t>章</a:t>
            </a:r>
            <a:endParaRPr lang="en-US" altLang="zh-CN"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a:p>
            <a:pPr algn="ctr"/>
            <a:r>
              <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rPr>
              <a:t>节</a:t>
            </a:r>
            <a:endParaRPr lang="zh-CN" altLang="en-US" sz="13200" dirty="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
        <p:nvSpPr>
          <p:cNvPr id="3" name="直接连接符 27"/>
          <p:cNvSpPr/>
          <p:nvPr>
            <p:custDataLst>
              <p:tags r:id="rId3"/>
            </p:custDataLst>
          </p:nvPr>
        </p:nvSpPr>
        <p:spPr>
          <a:xfrm>
            <a:off x="10038110" y="5236446"/>
            <a:ext cx="8158296" cy="0"/>
          </a:xfrm>
          <a:prstGeom prst="line">
            <a:avLst/>
          </a:prstGeom>
          <a:ln>
            <a:solidFill>
              <a:schemeClr val="accent1">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任意多边形: 形状 29"/>
          <p:cNvSpPr/>
          <p:nvPr>
            <p:custDataLst>
              <p:tags r:id="rId4"/>
            </p:custDataLst>
          </p:nvPr>
        </p:nvSpPr>
        <p:spPr>
          <a:xfrm>
            <a:off x="10880564" y="5297906"/>
            <a:ext cx="6404262" cy="1488124"/>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indent="0" algn="l" defTabSz="889000" rtl="0">
              <a:lnSpc>
                <a:spcPct val="90000"/>
              </a:lnSpc>
              <a:spcBef>
                <a:spcPct val="0"/>
              </a:spcBef>
              <a:spcAft>
                <a:spcPct val="35000"/>
              </a:spcAft>
              <a:buNone/>
            </a:pPr>
            <a:r>
              <a:rPr 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000" b="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a:t>
            </a: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9" name="直接连接符 30"/>
          <p:cNvSpPr/>
          <p:nvPr>
            <p:custDataLst>
              <p:tags r:id="rId5"/>
            </p:custDataLst>
          </p:nvPr>
        </p:nvSpPr>
        <p:spPr>
          <a:xfrm>
            <a:off x="10758190" y="6786032"/>
            <a:ext cx="6526636" cy="0"/>
          </a:xfrm>
          <a:prstGeom prst="line">
            <a:avLst/>
          </a:prstGeom>
          <a:ln>
            <a:solidFill>
              <a:schemeClr val="accent1">
                <a:lumMod val="5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形状 31"/>
          <p:cNvSpPr/>
          <p:nvPr>
            <p:custDataLst>
              <p:tags r:id="rId6"/>
            </p:custDataLst>
          </p:nvPr>
        </p:nvSpPr>
        <p:spPr>
          <a:xfrm>
            <a:off x="10880564" y="6840118"/>
            <a:ext cx="6404262" cy="1488124"/>
          </a:xfrm>
          <a:custGeom>
            <a:avLst/>
            <a:gdLst>
              <a:gd name="connsiteX0" fmla="*/ 0 w 3202131"/>
              <a:gd name="connsiteY0" fmla="*/ 0 h 744062"/>
              <a:gd name="connsiteX1" fmla="*/ 3202131 w 3202131"/>
              <a:gd name="connsiteY1" fmla="*/ 0 h 744062"/>
              <a:gd name="connsiteX2" fmla="*/ 3202131 w 3202131"/>
              <a:gd name="connsiteY2" fmla="*/ 744062 h 744062"/>
              <a:gd name="connsiteX3" fmla="*/ 0 w 3202131"/>
              <a:gd name="connsiteY3" fmla="*/ 744062 h 744062"/>
              <a:gd name="connsiteX4" fmla="*/ 0 w 3202131"/>
              <a:gd name="connsiteY4" fmla="*/ 0 h 7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131" h="744062">
                <a:moveTo>
                  <a:pt x="0" y="0"/>
                </a:moveTo>
                <a:lnTo>
                  <a:pt x="3202131" y="0"/>
                </a:lnTo>
                <a:lnTo>
                  <a:pt x="3202131" y="744062"/>
                </a:lnTo>
                <a:lnTo>
                  <a:pt x="0" y="744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0" tIns="152400" rIns="152400" bIns="152400" numCol="1" spcCol="1270" anchor="ctr" anchorCtr="0">
            <a:noAutofit/>
          </a:bodyPr>
          <a:p>
            <a:pPr marL="0" lvl="0" algn="l" defTabSz="914400" rtl="0">
              <a:lnSpc>
                <a:spcPct val="100000"/>
              </a:lnSpc>
              <a:buClrTx/>
              <a:buSzTx/>
              <a:buFontTx/>
              <a:buNone/>
              <a:defRPr/>
            </a:pPr>
            <a:endParaRPr lang="zh-CN" altLang="en-US" sz="4000" b="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3" name="MH_Entry_1"/>
          <p:cNvSpPr/>
          <p:nvPr>
            <p:custDataLst>
              <p:tags r:id="rId7"/>
            </p:custDataLst>
          </p:nvPr>
        </p:nvSpPr>
        <p:spPr>
          <a:xfrm>
            <a:off x="10169150" y="3810040"/>
            <a:ext cx="9255124" cy="1276350"/>
          </a:xfrm>
          <a:prstGeom prst="rect">
            <a:avLst/>
          </a:prstGeom>
          <a:no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anchor="ctr">
            <a:normAutofit fontScale="90000"/>
          </a:bodyPr>
          <a:p>
            <a:pPr algn="l">
              <a:defRPr/>
            </a:pPr>
            <a:r>
              <a:rPr lang="en-US" alt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      </a:t>
            </a:r>
            <a:r>
              <a:rPr lang="zh-CN" altLang="en-US"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第一节 </a:t>
            </a:r>
            <a:r>
              <a:rPr lang="en-US" alt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sz="48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工具介绍</a:t>
            </a:r>
            <a:endParaRPr lang="zh-CN" altLang="en-US" sz="4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4" name="MH_Others_1"/>
          <p:cNvSpPr/>
          <p:nvPr>
            <p:custDataLst>
              <p:tags r:id="rId8"/>
            </p:custDataLst>
          </p:nvPr>
        </p:nvSpPr>
        <p:spPr>
          <a:xfrm>
            <a:off x="10038974" y="3810040"/>
            <a:ext cx="136526" cy="1276350"/>
          </a:xfrm>
          <a:prstGeom prst="rect">
            <a:avLst/>
          </a:prstGeom>
          <a:solidFill>
            <a:schemeClr val="accent1">
              <a:lumMod val="75000"/>
            </a:schemeClr>
          </a:solidFill>
          <a:ln w="31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algn="ctr">
              <a:defRPr/>
            </a:pPr>
            <a:endParaRPr lang="zh-CN" altLang="en-US" sz="4800">
              <a:solidFill>
                <a:schemeClr val="accent1">
                  <a:lumMod val="50000"/>
                </a:schemeClr>
              </a:solidFill>
              <a:latin typeface="思源黑体 CN Regular" panose="020B0500000000000000" pitchFamily="34" charset="-128"/>
              <a:ea typeface="思源黑体 CN Regular" panose="020B0500000000000000" pitchFamily="34" charset="-128"/>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advTm="3000">
        <p:fade/>
      </p:transition>
    </mc:Choice>
    <mc:Fallback>
      <p:transition spd="med"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erSphere 的使命"/>
          <p:cNvSpPr txBox="1"/>
          <p:nvPr/>
        </p:nvSpPr>
        <p:spPr>
          <a:xfrm>
            <a:off x="-43815" y="1530350"/>
            <a:ext cx="24384635" cy="1166495"/>
          </a:xfrm>
          <a:prstGeom prst="rect">
            <a:avLst/>
          </a:prstGeom>
          <a:ln w="12700">
            <a:miter lim="400000"/>
          </a:ln>
        </p:spPr>
        <p:txBody>
          <a:bodyPr wrap="square" tIns="91439" bIns="91439">
            <a:spAutoFit/>
          </a:bodyPr>
          <a:lstStyle>
            <a:lvl1pPr algn="l" defTabSz="1828800">
              <a:defRPr sz="6400">
                <a:solidFill>
                  <a:srgbClr val="5E5E5E"/>
                </a:solidFill>
                <a:latin typeface="Helvetica"/>
                <a:ea typeface="Helvetica"/>
                <a:cs typeface="Helvetica"/>
                <a:sym typeface="Helvetica"/>
              </a:defRPr>
            </a:lvl1pPr>
          </a:lstStyle>
          <a:p>
            <a:pPr algn="ct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MeterSphere 是什么</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矩形"/>
          <p:cNvSpPr/>
          <p:nvPr/>
        </p:nvSpPr>
        <p:spPr>
          <a:xfrm>
            <a:off x="-43776" y="3842814"/>
            <a:ext cx="24471552" cy="7490858"/>
          </a:xfrm>
          <a:prstGeom prst="rect">
            <a:avLst/>
          </a:prstGeom>
          <a:solidFill>
            <a:srgbClr val="783887"/>
          </a:solidFill>
          <a:ln w="12700">
            <a:miter lim="400000"/>
          </a:ln>
        </p:spPr>
        <p:txBody>
          <a:bodyPr lIns="71437" tIns="71437" rIns="71437" bIns="71437" anchor="ctr"/>
          <a:lstStyle/>
          <a:p>
            <a:pPr marL="38100" marR="304800" indent="-38100">
              <a:spcBef>
                <a:spcPts val="5900"/>
              </a:spcBef>
              <a:defRPr sz="5300" b="0">
                <a:solidFill>
                  <a:srgbClr val="FFFFFF"/>
                </a:solidFill>
              </a:defRPr>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 name="MeterSphere 是一站式的开源持续测试平台，遵循 GPL v2 开源许可协议，涵盖了测试跟踪、接口测试、性能测试、团队协作等功能，兼容 JMeter 等开源标准，有效助力开发和测试团队充分利用云弹性进行高度可扩展的自动化测试，加速高质量的软件交付，推动中国测试行业整体效率的提升。"/>
          <p:cNvSpPr txBox="1"/>
          <p:nvPr/>
        </p:nvSpPr>
        <p:spPr>
          <a:xfrm>
            <a:off x="2253566" y="5495601"/>
            <a:ext cx="20301653" cy="4186555"/>
          </a:xfrm>
          <a:prstGeom prst="rect">
            <a:avLst/>
          </a:prstGeom>
          <a:ln w="12700">
            <a:miter lim="400000"/>
          </a:ln>
        </p:spPr>
        <p:txBody>
          <a:bodyPr wrap="square" lIns="71437" tIns="71437" rIns="71437" bIns="71437" anchor="ctr">
            <a:spAutoFit/>
          </a:bodyPr>
          <a:lstStyle/>
          <a:p>
            <a:pPr marL="914400" marR="304800" indent="-914400" algn="l">
              <a:lnSpc>
                <a:spcPts val="3460"/>
              </a:lnSpc>
              <a:spcBef>
                <a:spcPts val="5900"/>
              </a:spcBef>
              <a:buFont typeface="微软雅黑" panose="020B0503020204020204" charset="-122"/>
              <a:buAutoNum type="arabicPeriod"/>
              <a:defRPr sz="4800" b="0">
                <a:solidFill>
                  <a:srgbClr val="FFFFFF"/>
                </a:solidFill>
              </a:defRPr>
            </a:pP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MeterSphere 是</a:t>
            </a:r>
            <a:r>
              <a:rPr b="1" u="sng" dirty="0">
                <a:latin typeface="微软雅黑" panose="020B0503020204020204" charset="-122"/>
                <a:ea typeface="微软雅黑" panose="020B0503020204020204" charset="-122"/>
                <a:cs typeface="微软雅黑" panose="020B0503020204020204" charset="-122"/>
                <a:sym typeface="微软雅黑" panose="020B0503020204020204" charset="-122"/>
              </a:rPr>
              <a:t>一站式</a:t>
            </a:r>
            <a:r>
              <a:rPr lang="zh-CN" b="1" u="sng" dirty="0">
                <a:latin typeface="微软雅黑" panose="020B0503020204020204" charset="-122"/>
                <a:ea typeface="微软雅黑" panose="020B0503020204020204" charset="-122"/>
                <a:cs typeface="微软雅黑" panose="020B0503020204020204" charset="-122"/>
                <a:sym typeface="微软雅黑" panose="020B0503020204020204" charset="-122"/>
              </a:rPr>
              <a:t>的开源</a:t>
            </a:r>
            <a:r>
              <a:rPr b="1" u="sng" dirty="0">
                <a:latin typeface="微软雅黑" panose="020B0503020204020204" charset="-122"/>
                <a:ea typeface="微软雅黑" panose="020B0503020204020204" charset="-122"/>
                <a:cs typeface="微软雅黑" panose="020B0503020204020204" charset="-122"/>
                <a:sym typeface="微软雅黑" panose="020B0503020204020204" charset="-122"/>
              </a:rPr>
              <a:t>持续测试平台</a:t>
            </a: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304800" indent="-914400" algn="l">
              <a:lnSpc>
                <a:spcPts val="3460"/>
              </a:lnSpc>
              <a:spcBef>
                <a:spcPts val="5900"/>
              </a:spcBef>
              <a:buFont typeface="微软雅黑" panose="020B0503020204020204" charset="-122"/>
              <a:buAutoNum type="arabicPeriod"/>
              <a:defRPr sz="4800" b="0">
                <a:solidFill>
                  <a:srgbClr val="FFFFFF"/>
                </a:solidFill>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采用 </a:t>
            </a:r>
            <a:r>
              <a:rPr lang="en-GB"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JMeter </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为测试引擎，兼容</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 Selenium </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等主流开源标准</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304800" indent="-914400" algn="l">
              <a:lnSpc>
                <a:spcPts val="3460"/>
              </a:lnSpc>
              <a:spcBef>
                <a:spcPts val="5900"/>
              </a:spcBef>
              <a:buFont typeface="微软雅黑" panose="020B0503020204020204" charset="-122"/>
              <a:buAutoNum type="arabicPeriod"/>
              <a:defRPr sz="4800" b="0">
                <a:solidFill>
                  <a:srgbClr val="FFFFFF"/>
                </a:solidFill>
              </a:defRPr>
            </a:pP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涵盖测试跟踪</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接口测试</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UI</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自动化、性能测试、</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团队协作等功能</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304800" indent="-914400" algn="l">
              <a:lnSpc>
                <a:spcPts val="3460"/>
              </a:lnSpc>
              <a:spcBef>
                <a:spcPts val="5900"/>
              </a:spcBef>
              <a:buFont typeface="微软雅黑" panose="020B0503020204020204" charset="-122"/>
              <a:buAutoNum type="arabicPeriod"/>
              <a:defRPr sz="4800" b="0">
                <a:solidFill>
                  <a:srgbClr val="FFFFFF"/>
                </a:solidFill>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为项目管理、系统研发和系统运维提供平台化的服务</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7296150" y="1674495"/>
            <a:ext cx="996315" cy="1020445"/>
          </a:xfrm>
          <a:prstGeom prst="rect">
            <a:avLst/>
          </a:prstGeom>
        </p:spPr>
      </p:pic>
      <p:sp>
        <p:nvSpPr>
          <p:cNvPr id="3" name="文本框 2"/>
          <p:cNvSpPr txBox="1"/>
          <p:nvPr>
            <p:custDataLst>
              <p:tags r:id="rId3"/>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4"/>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广受欢迎的开源项目"/>
          <p:cNvSpPr txBox="1"/>
          <p:nvPr/>
        </p:nvSpPr>
        <p:spPr>
          <a:xfrm>
            <a:off x="8436609" y="1524000"/>
            <a:ext cx="7498080" cy="116649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广受欢迎的开源项目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75" name="MeterSphere-紫色.png" descr="MeterSphere-紫色.png"/>
          <p:cNvPicPr>
            <a:picLocks noChangeAspect="1"/>
          </p:cNvPicPr>
          <p:nvPr/>
        </p:nvPicPr>
        <p:blipFill>
          <a:blip r:embed="rId1"/>
          <a:stretch>
            <a:fillRect/>
          </a:stretch>
        </p:blipFill>
        <p:spPr>
          <a:xfrm>
            <a:off x="1624100" y="4115076"/>
            <a:ext cx="7868745" cy="1482562"/>
          </a:xfrm>
          <a:prstGeom prst="rect">
            <a:avLst/>
          </a:prstGeom>
          <a:ln w="12700">
            <a:miter lim="400000"/>
            <a:headEnd/>
            <a:tailEnd/>
          </a:ln>
        </p:spPr>
      </p:pic>
      <p:pic>
        <p:nvPicPr>
          <p:cNvPr id="276" name="github-logo.png" descr="github-logo.png"/>
          <p:cNvPicPr>
            <a:picLocks noChangeAspect="1"/>
          </p:cNvPicPr>
          <p:nvPr/>
        </p:nvPicPr>
        <p:blipFill>
          <a:blip r:embed="rId2"/>
          <a:srcRect t="32614" b="34394"/>
          <a:stretch>
            <a:fillRect/>
          </a:stretch>
        </p:blipFill>
        <p:spPr>
          <a:xfrm>
            <a:off x="1624100" y="5763418"/>
            <a:ext cx="3317912" cy="1094622"/>
          </a:xfrm>
          <a:prstGeom prst="rect">
            <a:avLst/>
          </a:prstGeom>
          <a:ln w="12700">
            <a:miter lim="400000"/>
            <a:headEnd/>
            <a:tailEnd/>
          </a:ln>
        </p:spPr>
      </p:pic>
      <p:sp>
        <p:nvSpPr>
          <p:cNvPr id="277" name="星形"/>
          <p:cNvSpPr/>
          <p:nvPr/>
        </p:nvSpPr>
        <p:spPr>
          <a:xfrm>
            <a:off x="5558472" y="5930210"/>
            <a:ext cx="797404" cy="758377"/>
          </a:xfrm>
          <a:prstGeom prst="star5">
            <a:avLst>
              <a:gd name="adj" fmla="val 19100"/>
              <a:gd name="hf" fmla="val 105146"/>
              <a:gd name="vf" fmla="val 110557"/>
            </a:avLst>
          </a:prstGeom>
          <a:solidFill>
            <a:srgbClr val="5E5E5E"/>
          </a:solidFill>
          <a:ln w="12700">
            <a:miter lim="400000"/>
          </a:ln>
        </p:spPr>
        <p:txBody>
          <a:bodyPr tIns="91439" bIns="91439" anchor="ctr"/>
          <a:lstStyle/>
          <a:p>
            <a:pPr algn="l" defTabSz="1828800">
              <a:defRPr sz="3600">
                <a:solidFill>
                  <a:srgbClr val="5E5E5E"/>
                </a:solidFill>
                <a:latin typeface="Calibri" panose="020F0502020204030204"/>
                <a:ea typeface="Calibri" panose="020F0502020204030204"/>
                <a:cs typeface="Calibri" panose="020F0502020204030204"/>
                <a:sym typeface="Calibri" panose="020F0502020204030204"/>
              </a:defRPr>
            </a:pPr>
          </a:p>
        </p:txBody>
      </p:sp>
      <p:sp>
        <p:nvSpPr>
          <p:cNvPr id="278" name="Star"/>
          <p:cNvSpPr txBox="1"/>
          <p:nvPr/>
        </p:nvSpPr>
        <p:spPr>
          <a:xfrm>
            <a:off x="6464192" y="5951258"/>
            <a:ext cx="1104900" cy="735330"/>
          </a:xfrm>
          <a:prstGeom prst="rect">
            <a:avLst/>
          </a:prstGeom>
          <a:ln w="12700">
            <a:miter lim="400000"/>
          </a:ln>
        </p:spPr>
        <p:txBody>
          <a:bodyPr wrap="none" tIns="91439" bIns="91439">
            <a:spAutoFit/>
          </a:bodyPr>
          <a:lstStyle>
            <a:lvl1pPr algn="l" defTabSz="1828800">
              <a:defRPr sz="3600">
                <a:solidFill>
                  <a:srgbClr val="5E5E5E"/>
                </a:solidFill>
                <a:latin typeface="Calibri" panose="020F0502020204030204"/>
                <a:ea typeface="Calibri" panose="020F0502020204030204"/>
                <a:cs typeface="Calibri" panose="020F0502020204030204"/>
                <a:sym typeface="Calibri" panose="020F0502020204030204"/>
              </a:defRPr>
            </a:lvl1pPr>
          </a:lstStyle>
          <a:p>
            <a:r>
              <a:rPr>
                <a:latin typeface="微软雅黑" panose="020B0503020204020204" charset="-122"/>
                <a:ea typeface="微软雅黑" panose="020B0503020204020204" charset="-122"/>
                <a:cs typeface="Bahnschrift SemiLight SemiConde" charset="0"/>
              </a:rPr>
              <a:t>Star</a:t>
            </a:r>
            <a:endParaRPr>
              <a:latin typeface="微软雅黑" panose="020B0503020204020204" charset="-122"/>
              <a:ea typeface="微软雅黑" panose="020B0503020204020204" charset="-122"/>
              <a:cs typeface="Bahnschrift SemiLight SemiConde" charset="0"/>
            </a:endParaRPr>
          </a:p>
        </p:txBody>
      </p:sp>
      <p:sp>
        <p:nvSpPr>
          <p:cNvPr id="279" name="线条"/>
          <p:cNvSpPr/>
          <p:nvPr/>
        </p:nvSpPr>
        <p:spPr>
          <a:xfrm flipV="1">
            <a:off x="7634690" y="5951257"/>
            <a:ext cx="1" cy="716281"/>
          </a:xfrm>
          <a:prstGeom prst="line">
            <a:avLst/>
          </a:prstGeom>
          <a:ln w="25400">
            <a:solidFill>
              <a:srgbClr val="5E5E5E"/>
            </a:solidFill>
            <a:miter/>
          </a:ln>
        </p:spPr>
        <p:txBody>
          <a:bodyPr tIns="91439" bIns="91439"/>
          <a:lstStyle/>
          <a:p>
            <a:pPr algn="l" defTabSz="1828800">
              <a:defRPr sz="3600">
                <a:solidFill>
                  <a:srgbClr val="5E5E5E"/>
                </a:solidFill>
                <a:latin typeface="Calibri" panose="020F0502020204030204"/>
                <a:ea typeface="Calibri" panose="020F0502020204030204"/>
                <a:cs typeface="Calibri" panose="020F0502020204030204"/>
                <a:sym typeface="Calibri" panose="020F0502020204030204"/>
              </a:defRPr>
            </a:pPr>
          </a:p>
        </p:txBody>
      </p:sp>
      <p:sp>
        <p:nvSpPr>
          <p:cNvPr id="280" name="9,200 +"/>
          <p:cNvSpPr txBox="1"/>
          <p:nvPr/>
        </p:nvSpPr>
        <p:spPr>
          <a:xfrm>
            <a:off x="7755706" y="5951258"/>
            <a:ext cx="2012468" cy="1289050"/>
          </a:xfrm>
          <a:prstGeom prst="rect">
            <a:avLst/>
          </a:prstGeom>
          <a:ln w="12700">
            <a:miter lim="400000"/>
          </a:ln>
        </p:spPr>
        <p:txBody>
          <a:bodyPr tIns="91439" bIns="91439">
            <a:spAutoFit/>
          </a:bodyPr>
          <a:lstStyle>
            <a:lvl1pPr algn="l" defTabSz="1828800">
              <a:defRPr sz="3600">
                <a:solidFill>
                  <a:srgbClr val="5E5E5E"/>
                </a:solidFill>
                <a:latin typeface="Calibri" panose="020F0502020204030204"/>
                <a:ea typeface="Calibri" panose="020F0502020204030204"/>
                <a:cs typeface="Calibri" panose="020F0502020204030204"/>
                <a:sym typeface="Calibri" panose="020F0502020204030204"/>
              </a:defRPr>
            </a:lvl1pPr>
          </a:lstStyle>
          <a:p>
            <a:r>
              <a:rPr>
                <a:latin typeface="微软雅黑" panose="020B0503020204020204" charset="-122"/>
                <a:ea typeface="微软雅黑" panose="020B0503020204020204" charset="-122"/>
                <a:sym typeface="+mn-ea"/>
              </a:rPr>
              <a:t>10,000 +</a:t>
            </a:r>
            <a:endParaRPr>
              <a:latin typeface="微软雅黑" panose="020B0503020204020204" charset="-122"/>
              <a:ea typeface="微软雅黑" panose="020B0503020204020204" charset="-122"/>
            </a:endParaRPr>
          </a:p>
        </p:txBody>
      </p:sp>
      <p:sp>
        <p:nvSpPr>
          <p:cNvPr id="281" name="线条"/>
          <p:cNvSpPr/>
          <p:nvPr/>
        </p:nvSpPr>
        <p:spPr>
          <a:xfrm>
            <a:off x="1455281" y="7289428"/>
            <a:ext cx="9003786"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2" name="线条"/>
          <p:cNvSpPr/>
          <p:nvPr/>
        </p:nvSpPr>
        <p:spPr>
          <a:xfrm>
            <a:off x="1455280" y="12137259"/>
            <a:ext cx="9003787" cy="1"/>
          </a:xfrm>
          <a:prstGeom prst="line">
            <a:avLst/>
          </a:prstGeom>
          <a:ln w="38100">
            <a:solidFill>
              <a:srgbClr val="5E5E5E"/>
            </a:solidFill>
            <a:custDash>
              <a:ds d="200000" sp="200000"/>
            </a:custDash>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283" name="累计下载次数 164,000 +…"/>
          <p:cNvSpPr txBox="1"/>
          <p:nvPr/>
        </p:nvSpPr>
        <p:spPr>
          <a:xfrm>
            <a:off x="1322813" y="7274265"/>
            <a:ext cx="9732683" cy="4866640"/>
          </a:xfrm>
          <a:prstGeom prst="rect">
            <a:avLst/>
          </a:prstGeom>
          <a:ln w="12700">
            <a:miter lim="400000"/>
          </a:ln>
        </p:spPr>
        <p:txBody>
          <a:bodyPr lIns="71437" tIns="71437" rIns="71437" bIns="71437" anchor="ctr">
            <a:spAutoFit/>
          </a:bodyPr>
          <a:lstStyle/>
          <a:p>
            <a:pPr marL="444500" indent="-444500" algn="just">
              <a:lnSpc>
                <a:spcPct val="120000"/>
              </a:lnSpc>
              <a:buSzPct val="145000"/>
              <a:buChar char="•"/>
              <a:defRPr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累计下载次数 1</a:t>
            </a:r>
            <a:r>
              <a:rPr lang="en-US">
                <a:latin typeface="微软雅黑" panose="020B0503020204020204" charset="-122"/>
                <a:ea typeface="微软雅黑" panose="020B0503020204020204" charset="-122"/>
                <a:cs typeface="微软雅黑" panose="020B0503020204020204" charset="-122"/>
                <a:sym typeface="微软雅黑" panose="020B0503020204020204" charset="-122"/>
              </a:rPr>
              <a:t>80</a:t>
            </a:r>
            <a:r>
              <a:rPr>
                <a:latin typeface="微软雅黑" panose="020B0503020204020204" charset="-122"/>
                <a:ea typeface="微软雅黑" panose="020B0503020204020204" charset="-122"/>
                <a:cs typeface="微软雅黑" panose="020B0503020204020204" charset="-122"/>
                <a:sym typeface="微软雅黑" panose="020B0503020204020204" charset="-122"/>
              </a:rPr>
              <a:t>,000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indent="-444500" algn="just">
              <a:lnSpc>
                <a:spcPct val="120000"/>
              </a:lnSpc>
              <a:buSzPct val="145000"/>
              <a:buChar char="•"/>
              <a:defRPr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日均下载次数 150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indent="-444500" algn="just">
              <a:lnSpc>
                <a:spcPct val="120000"/>
              </a:lnSpc>
              <a:buSzPct val="145000"/>
              <a:buChar char="•"/>
              <a:defRPr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超过 350 人的 Issue 贡献者</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indent="-444500" algn="just">
              <a:lnSpc>
                <a:spcPct val="120000"/>
              </a:lnSpc>
              <a:buSzPct val="145000"/>
              <a:buChar char="•"/>
              <a:defRPr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2020 年度 OSC 中国开源项目评选 “最佳人气项目”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indent="-444500" algn="just">
              <a:lnSpc>
                <a:spcPct val="120000"/>
              </a:lnSpc>
              <a:buSzPct val="145000"/>
              <a:buChar char="•"/>
              <a:defRPr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TesterHome 评选 “MTSC 2021 年度开源项目”、 “MTSC 2022 年度最佳开源项目”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indent="-444500" algn="just">
              <a:lnSpc>
                <a:spcPct val="120000"/>
              </a:lnSpc>
              <a:buSzPct val="145000"/>
              <a:buChar char="•"/>
              <a:defRPr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2022 年 GVP——Gitee 最有价值开源项目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84" name="注：GitHub Star 数量统计截止至 2023 年 5 月"/>
          <p:cNvSpPr txBox="1"/>
          <p:nvPr/>
        </p:nvSpPr>
        <p:spPr>
          <a:xfrm>
            <a:off x="17102576" y="12118209"/>
            <a:ext cx="5459880" cy="538481"/>
          </a:xfrm>
          <a:prstGeom prst="rect">
            <a:avLst/>
          </a:prstGeom>
          <a:ln w="12700">
            <a:miter lim="400000"/>
          </a:ln>
        </p:spPr>
        <p:txBody>
          <a:bodyPr wrap="none" tIns="91439" bIns="91439">
            <a:spAutoFit/>
          </a:bodyPr>
          <a:lstStyle>
            <a:lvl1pPr marL="457200" indent="-457200" algn="l" defTabSz="457200">
              <a:lnSpc>
                <a:spcPct val="120000"/>
              </a:lnSpc>
              <a:defRPr sz="2000">
                <a:solidFill>
                  <a:srgbClr val="5E5E5E"/>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注：GitHub Star 数量统计截止至 2023 年 5 月</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87" name="成组"/>
          <p:cNvGrpSpPr/>
          <p:nvPr/>
        </p:nvGrpSpPr>
        <p:grpSpPr>
          <a:xfrm>
            <a:off x="10374598" y="4115076"/>
            <a:ext cx="13897610" cy="7903210"/>
            <a:chOff x="0" y="0"/>
            <a:chExt cx="13897609" cy="7903209"/>
          </a:xfrm>
        </p:grpSpPr>
        <p:pic>
          <p:nvPicPr>
            <p:cNvPr id="285" name="图像" descr="图像"/>
            <p:cNvPicPr>
              <a:picLocks noChangeAspect="1"/>
            </p:cNvPicPr>
            <p:nvPr/>
          </p:nvPicPr>
          <p:blipFill>
            <a:blip r:embed="rId3"/>
            <a:srcRect l="6425" t="7100" r="5412" b="8172"/>
            <a:stretch>
              <a:fillRect/>
            </a:stretch>
          </p:blipFill>
          <p:spPr>
            <a:xfrm>
              <a:off x="0" y="0"/>
              <a:ext cx="13897609" cy="7903209"/>
            </a:xfrm>
            <a:prstGeom prst="rect">
              <a:avLst/>
            </a:prstGeom>
            <a:ln w="12700" cap="flat">
              <a:noFill/>
              <a:miter lim="400000"/>
              <a:headEnd/>
              <a:tailEnd/>
            </a:ln>
            <a:effectLst/>
          </p:spPr>
        </p:pic>
        <p:sp>
          <p:nvSpPr>
            <p:cNvPr id="286" name="矩形"/>
            <p:cNvSpPr/>
            <p:nvPr/>
          </p:nvSpPr>
          <p:spPr>
            <a:xfrm>
              <a:off x="10512568" y="55575"/>
              <a:ext cx="2853408" cy="856530"/>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grpSp>
      <p:sp>
        <p:nvSpPr>
          <p:cNvPr id="3" name="文本框 2"/>
          <p:cNvSpPr txBox="1"/>
          <p:nvPr>
            <p:custDataLst>
              <p:tags r:id="rId4"/>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5"/>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累计下载超过 160,000 次，使用群体持续扩大"/>
          <p:cNvSpPr txBox="1"/>
          <p:nvPr/>
        </p:nvSpPr>
        <p:spPr>
          <a:xfrm>
            <a:off x="4122975" y="1524000"/>
            <a:ext cx="12729210" cy="920115"/>
          </a:xfrm>
          <a:prstGeom prst="rect">
            <a:avLst/>
          </a:prstGeom>
          <a:ln w="12700">
            <a:miter lim="400000"/>
          </a:ln>
        </p:spPr>
        <p:txBody>
          <a:bodyPr wrap="none" tIns="91439" bIns="91439">
            <a:spAutoFit/>
          </a:bodyPr>
          <a:lstStyle>
            <a:lvl1pPr algn="l" defTabSz="1828800">
              <a:defRPr sz="6400">
                <a:solidFill>
                  <a:srgbClr val="5E5E5E"/>
                </a:solidFill>
                <a:latin typeface="Helvetica"/>
                <a:ea typeface="Helvetica"/>
                <a:cs typeface="Helvetica"/>
                <a:sym typeface="Helvetica"/>
              </a:defRPr>
            </a:lvl1pPr>
          </a:lstStyle>
          <a:p>
            <a:r>
              <a:rPr sz="4800">
                <a:latin typeface="微软雅黑" panose="020B0503020204020204" charset="-122"/>
                <a:ea typeface="微软雅黑" panose="020B0503020204020204" charset="-122"/>
                <a:cs typeface="微软雅黑" panose="020B0503020204020204" charset="-122"/>
                <a:sym typeface="微软雅黑" panose="020B0503020204020204" charset="-122"/>
              </a:rPr>
              <a:t>累计下载超过 1</a:t>
            </a:r>
            <a:r>
              <a:rPr lang="en-US" sz="4800">
                <a:latin typeface="微软雅黑" panose="020B0503020204020204" charset="-122"/>
                <a:ea typeface="微软雅黑" panose="020B0503020204020204" charset="-122"/>
                <a:cs typeface="微软雅黑" panose="020B0503020204020204" charset="-122"/>
                <a:sym typeface="微软雅黑" panose="020B0503020204020204" charset="-122"/>
              </a:rPr>
              <a:t>8</a:t>
            </a:r>
            <a:r>
              <a:rPr sz="4800">
                <a:latin typeface="微软雅黑" panose="020B0503020204020204" charset="-122"/>
                <a:ea typeface="微软雅黑" panose="020B0503020204020204" charset="-122"/>
                <a:cs typeface="微软雅黑" panose="020B0503020204020204" charset="-122"/>
                <a:sym typeface="微软雅黑" panose="020B0503020204020204" charset="-122"/>
              </a:rPr>
              <a:t>0,000 次，使用群体持续扩大</a:t>
            </a:r>
            <a:endParaRPr sz="48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6" name="- 用户群体分布广泛，参与社区讨论的用户超过 10,000 人 -"/>
          <p:cNvSpPr txBox="1"/>
          <p:nvPr/>
        </p:nvSpPr>
        <p:spPr>
          <a:xfrm>
            <a:off x="6156283" y="2874466"/>
            <a:ext cx="12129135" cy="695960"/>
          </a:xfrm>
          <a:prstGeom prst="rect">
            <a:avLst/>
          </a:prstGeom>
          <a:ln w="12700">
            <a:miter lim="400000"/>
          </a:ln>
        </p:spPr>
        <p:txBody>
          <a:bodyPr wrap="none" lIns="71437" tIns="71437" rIns="71437" bIns="71437" anchor="ctr">
            <a:spAutoFit/>
          </a:bodyPr>
          <a:lstStyle>
            <a:lvl1pPr algn="l">
              <a:spcBef>
                <a:spcPts val="5900"/>
              </a:spcBef>
              <a:defRPr sz="36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 用户群体分布广泛，参与社区讨论的用户超过 10,000 人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57" name="普洛斯金融.png" descr="普洛斯金融.png"/>
          <p:cNvPicPr>
            <a:picLocks noChangeAspect="1"/>
          </p:cNvPicPr>
          <p:nvPr/>
        </p:nvPicPr>
        <p:blipFill>
          <a:blip r:embed="rId1"/>
          <a:stretch>
            <a:fillRect/>
          </a:stretch>
        </p:blipFill>
        <p:spPr>
          <a:xfrm>
            <a:off x="18450411" y="5489463"/>
            <a:ext cx="2352373" cy="1038352"/>
          </a:xfrm>
          <a:prstGeom prst="rect">
            <a:avLst/>
          </a:prstGeom>
          <a:ln w="12700">
            <a:miter lim="400000"/>
            <a:headEnd/>
            <a:tailEnd/>
          </a:ln>
        </p:spPr>
      </p:pic>
      <p:pic>
        <p:nvPicPr>
          <p:cNvPr id="258" name="国泰君安证券.png" descr="国泰君安证券.png"/>
          <p:cNvPicPr>
            <a:picLocks noChangeAspect="1"/>
          </p:cNvPicPr>
          <p:nvPr/>
        </p:nvPicPr>
        <p:blipFill>
          <a:blip r:embed="rId2"/>
          <a:stretch>
            <a:fillRect/>
          </a:stretch>
        </p:blipFill>
        <p:spPr>
          <a:xfrm>
            <a:off x="4441662" y="4371569"/>
            <a:ext cx="3935421" cy="628881"/>
          </a:xfrm>
          <a:prstGeom prst="rect">
            <a:avLst/>
          </a:prstGeom>
          <a:ln w="12700">
            <a:miter lim="400000"/>
            <a:headEnd/>
            <a:tailEnd/>
          </a:ln>
        </p:spPr>
      </p:pic>
      <p:pic>
        <p:nvPicPr>
          <p:cNvPr id="259" name="吉致金融.png" descr="吉致金融.png"/>
          <p:cNvPicPr>
            <a:picLocks noChangeAspect="1"/>
          </p:cNvPicPr>
          <p:nvPr/>
        </p:nvPicPr>
        <p:blipFill>
          <a:blip r:embed="rId3"/>
          <a:stretch>
            <a:fillRect/>
          </a:stretch>
        </p:blipFill>
        <p:spPr>
          <a:xfrm>
            <a:off x="20743465" y="6940556"/>
            <a:ext cx="3113089" cy="825601"/>
          </a:xfrm>
          <a:prstGeom prst="rect">
            <a:avLst/>
          </a:prstGeom>
          <a:ln w="12700">
            <a:miter lim="400000"/>
            <a:headEnd/>
            <a:tailEnd/>
          </a:ln>
        </p:spPr>
      </p:pic>
      <p:pic>
        <p:nvPicPr>
          <p:cNvPr id="260" name="富国基金.png" descr="富国基金.png"/>
          <p:cNvPicPr>
            <a:picLocks noChangeAspect="1"/>
          </p:cNvPicPr>
          <p:nvPr/>
        </p:nvPicPr>
        <p:blipFill>
          <a:blip r:embed="rId4"/>
          <a:srcRect t="9309" b="9309"/>
          <a:stretch>
            <a:fillRect/>
          </a:stretch>
        </p:blipFill>
        <p:spPr>
          <a:xfrm>
            <a:off x="11747954" y="5478408"/>
            <a:ext cx="2896429" cy="1325892"/>
          </a:xfrm>
          <a:prstGeom prst="rect">
            <a:avLst/>
          </a:prstGeom>
          <a:ln w="12700">
            <a:miter lim="400000"/>
            <a:headEnd/>
            <a:tailEnd/>
          </a:ln>
        </p:spPr>
      </p:pic>
      <p:pic>
        <p:nvPicPr>
          <p:cNvPr id="261" name="中欧基金.png" descr="中欧基金.png"/>
          <p:cNvPicPr>
            <a:picLocks noChangeAspect="1"/>
          </p:cNvPicPr>
          <p:nvPr/>
        </p:nvPicPr>
        <p:blipFill>
          <a:blip r:embed="rId5"/>
          <a:stretch>
            <a:fillRect/>
          </a:stretch>
        </p:blipFill>
        <p:spPr>
          <a:xfrm>
            <a:off x="14777567" y="5645579"/>
            <a:ext cx="3347710" cy="887534"/>
          </a:xfrm>
          <a:prstGeom prst="rect">
            <a:avLst/>
          </a:prstGeom>
          <a:ln w="12700">
            <a:miter lim="400000"/>
            <a:headEnd/>
            <a:tailEnd/>
          </a:ln>
        </p:spPr>
      </p:pic>
      <p:pic>
        <p:nvPicPr>
          <p:cNvPr id="262" name="国信证券（横）.png" descr="国信证券（横）.png"/>
          <p:cNvPicPr>
            <a:picLocks noChangeAspect="1"/>
          </p:cNvPicPr>
          <p:nvPr/>
        </p:nvPicPr>
        <p:blipFill>
          <a:blip r:embed="rId6"/>
          <a:stretch>
            <a:fillRect/>
          </a:stretch>
        </p:blipFill>
        <p:spPr>
          <a:xfrm>
            <a:off x="530136" y="4214057"/>
            <a:ext cx="3686685" cy="1038352"/>
          </a:xfrm>
          <a:prstGeom prst="rect">
            <a:avLst/>
          </a:prstGeom>
          <a:ln w="12700">
            <a:miter lim="400000"/>
            <a:headEnd/>
            <a:tailEnd/>
          </a:ln>
        </p:spPr>
      </p:pic>
      <p:pic>
        <p:nvPicPr>
          <p:cNvPr id="263" name="大参林.png" descr="大参林.png"/>
          <p:cNvPicPr>
            <a:picLocks noChangeAspect="1"/>
          </p:cNvPicPr>
          <p:nvPr/>
        </p:nvPicPr>
        <p:blipFill>
          <a:blip r:embed="rId7"/>
          <a:stretch>
            <a:fillRect/>
          </a:stretch>
        </p:blipFill>
        <p:spPr>
          <a:xfrm>
            <a:off x="3715956" y="12342041"/>
            <a:ext cx="4880655" cy="521967"/>
          </a:xfrm>
          <a:prstGeom prst="rect">
            <a:avLst/>
          </a:prstGeom>
          <a:ln w="12700">
            <a:miter lim="400000"/>
            <a:headEnd/>
            <a:tailEnd/>
          </a:ln>
        </p:spPr>
      </p:pic>
      <p:pic>
        <p:nvPicPr>
          <p:cNvPr id="264" name="三一重工.png" descr="三一重工.png"/>
          <p:cNvPicPr>
            <a:picLocks noChangeAspect="1"/>
          </p:cNvPicPr>
          <p:nvPr/>
        </p:nvPicPr>
        <p:blipFill>
          <a:blip r:embed="rId8"/>
          <a:stretch>
            <a:fillRect/>
          </a:stretch>
        </p:blipFill>
        <p:spPr>
          <a:xfrm>
            <a:off x="7430068" y="6658122"/>
            <a:ext cx="2830871" cy="1325881"/>
          </a:xfrm>
          <a:prstGeom prst="rect">
            <a:avLst/>
          </a:prstGeom>
          <a:ln w="12700">
            <a:miter lim="400000"/>
            <a:headEnd/>
            <a:tailEnd/>
          </a:ln>
        </p:spPr>
      </p:pic>
      <p:pic>
        <p:nvPicPr>
          <p:cNvPr id="265" name="致远互联logo.png" descr="致远互联logo.png"/>
          <p:cNvPicPr>
            <a:picLocks noChangeAspect="1"/>
          </p:cNvPicPr>
          <p:nvPr/>
        </p:nvPicPr>
        <p:blipFill>
          <a:blip r:embed="rId9"/>
          <a:stretch>
            <a:fillRect/>
          </a:stretch>
        </p:blipFill>
        <p:spPr>
          <a:xfrm>
            <a:off x="14313653" y="10973403"/>
            <a:ext cx="2891001" cy="996897"/>
          </a:xfrm>
          <a:prstGeom prst="rect">
            <a:avLst/>
          </a:prstGeom>
          <a:ln w="12700">
            <a:miter lim="400000"/>
            <a:headEnd/>
            <a:tailEnd/>
          </a:ln>
        </p:spPr>
      </p:pic>
      <p:pic>
        <p:nvPicPr>
          <p:cNvPr id="266" name="˼Ϊ 2.png" descr="˼Ϊ 2.png"/>
          <p:cNvPicPr>
            <a:picLocks noChangeAspect="1"/>
          </p:cNvPicPr>
          <p:nvPr/>
        </p:nvPicPr>
        <p:blipFill>
          <a:blip r:embed="rId10"/>
          <a:stretch>
            <a:fillRect/>
          </a:stretch>
        </p:blipFill>
        <p:spPr>
          <a:xfrm>
            <a:off x="20740031" y="10792969"/>
            <a:ext cx="3567304" cy="1155808"/>
          </a:xfrm>
          <a:prstGeom prst="rect">
            <a:avLst/>
          </a:prstGeom>
          <a:ln w="12700">
            <a:miter lim="400000"/>
            <a:headEnd/>
            <a:tailEnd/>
          </a:ln>
        </p:spPr>
      </p:pic>
      <p:pic>
        <p:nvPicPr>
          <p:cNvPr id="267" name="联想Lenovo.png" descr="联想Lenovo.png"/>
          <p:cNvPicPr>
            <a:picLocks noChangeAspect="1"/>
          </p:cNvPicPr>
          <p:nvPr/>
        </p:nvPicPr>
        <p:blipFill>
          <a:blip r:embed="rId11"/>
          <a:srcRect t="17411" b="17411"/>
          <a:stretch>
            <a:fillRect/>
          </a:stretch>
        </p:blipFill>
        <p:spPr>
          <a:xfrm>
            <a:off x="4108420" y="6741823"/>
            <a:ext cx="3159523" cy="1158361"/>
          </a:xfrm>
          <a:prstGeom prst="rect">
            <a:avLst/>
          </a:prstGeom>
          <a:ln w="12700">
            <a:miter lim="400000"/>
            <a:headEnd/>
            <a:tailEnd/>
          </a:ln>
        </p:spPr>
      </p:pic>
      <p:pic>
        <p:nvPicPr>
          <p:cNvPr id="268" name="汉口银行.png" descr="汉口银行.png"/>
          <p:cNvPicPr>
            <a:picLocks noChangeAspect="1"/>
          </p:cNvPicPr>
          <p:nvPr/>
        </p:nvPicPr>
        <p:blipFill>
          <a:blip r:embed="rId12"/>
          <a:stretch>
            <a:fillRect/>
          </a:stretch>
        </p:blipFill>
        <p:spPr>
          <a:xfrm>
            <a:off x="7686387" y="5570802"/>
            <a:ext cx="4088406" cy="944563"/>
          </a:xfrm>
          <a:prstGeom prst="rect">
            <a:avLst/>
          </a:prstGeom>
          <a:ln w="12700">
            <a:miter lim="400000"/>
            <a:headEnd/>
            <a:tailEnd/>
          </a:ln>
        </p:spPr>
      </p:pic>
      <p:pic>
        <p:nvPicPr>
          <p:cNvPr id="269" name="图像" descr="图像"/>
          <p:cNvPicPr>
            <a:picLocks noChangeAspect="1"/>
          </p:cNvPicPr>
          <p:nvPr/>
        </p:nvPicPr>
        <p:blipFill>
          <a:blip r:embed="rId13"/>
          <a:stretch>
            <a:fillRect/>
          </a:stretch>
        </p:blipFill>
        <p:spPr>
          <a:xfrm>
            <a:off x="21127984" y="5585490"/>
            <a:ext cx="2891001" cy="897208"/>
          </a:xfrm>
          <a:prstGeom prst="rect">
            <a:avLst/>
          </a:prstGeom>
          <a:ln w="12700">
            <a:miter lim="400000"/>
            <a:headEnd/>
            <a:tailEnd/>
          </a:ln>
        </p:spPr>
      </p:pic>
      <p:pic>
        <p:nvPicPr>
          <p:cNvPr id="270" name="国家电网-01.png" descr="国家电网-01.png"/>
          <p:cNvPicPr>
            <a:picLocks noChangeAspect="1"/>
          </p:cNvPicPr>
          <p:nvPr/>
        </p:nvPicPr>
        <p:blipFill>
          <a:blip r:embed="rId14"/>
          <a:stretch>
            <a:fillRect/>
          </a:stretch>
        </p:blipFill>
        <p:spPr>
          <a:xfrm>
            <a:off x="506777" y="7969885"/>
            <a:ext cx="3778399" cy="1452331"/>
          </a:xfrm>
          <a:prstGeom prst="rect">
            <a:avLst/>
          </a:prstGeom>
          <a:ln w="12700">
            <a:miter lim="400000"/>
            <a:headEnd/>
            <a:tailEnd/>
          </a:ln>
        </p:spPr>
      </p:pic>
      <p:pic>
        <p:nvPicPr>
          <p:cNvPr id="271" name="西安交通大学.png" descr="西安交通大学.png"/>
          <p:cNvPicPr>
            <a:picLocks noChangeAspect="1"/>
          </p:cNvPicPr>
          <p:nvPr/>
        </p:nvPicPr>
        <p:blipFill>
          <a:blip r:embed="rId15"/>
          <a:stretch>
            <a:fillRect/>
          </a:stretch>
        </p:blipFill>
        <p:spPr>
          <a:xfrm>
            <a:off x="450898" y="9636161"/>
            <a:ext cx="3514961" cy="1038352"/>
          </a:xfrm>
          <a:prstGeom prst="rect">
            <a:avLst/>
          </a:prstGeom>
          <a:ln w="12700">
            <a:miter lim="400000"/>
            <a:headEnd/>
            <a:tailEnd/>
          </a:ln>
        </p:spPr>
      </p:pic>
      <p:pic>
        <p:nvPicPr>
          <p:cNvPr id="272" name="中国工程物理研究院.png" descr="中国工程物理研究院.png"/>
          <p:cNvPicPr>
            <a:picLocks noChangeAspect="1"/>
          </p:cNvPicPr>
          <p:nvPr/>
        </p:nvPicPr>
        <p:blipFill>
          <a:blip r:embed="rId16"/>
          <a:stretch>
            <a:fillRect/>
          </a:stretch>
        </p:blipFill>
        <p:spPr>
          <a:xfrm>
            <a:off x="10641407" y="9605405"/>
            <a:ext cx="4974887" cy="1038352"/>
          </a:xfrm>
          <a:prstGeom prst="rect">
            <a:avLst/>
          </a:prstGeom>
          <a:ln w="12700">
            <a:miter lim="400000"/>
            <a:headEnd/>
            <a:tailEnd/>
          </a:ln>
        </p:spPr>
      </p:pic>
      <p:pic>
        <p:nvPicPr>
          <p:cNvPr id="273" name="二维火.png" descr="二维火.png"/>
          <p:cNvPicPr>
            <a:picLocks noChangeAspect="1"/>
          </p:cNvPicPr>
          <p:nvPr/>
        </p:nvPicPr>
        <p:blipFill>
          <a:blip r:embed="rId17"/>
          <a:stretch>
            <a:fillRect/>
          </a:stretch>
        </p:blipFill>
        <p:spPr>
          <a:xfrm>
            <a:off x="7090312" y="11001049"/>
            <a:ext cx="2937216" cy="1038352"/>
          </a:xfrm>
          <a:prstGeom prst="rect">
            <a:avLst/>
          </a:prstGeom>
          <a:ln w="12700">
            <a:miter lim="400000"/>
            <a:headEnd/>
            <a:tailEnd/>
          </a:ln>
        </p:spPr>
      </p:pic>
      <p:pic>
        <p:nvPicPr>
          <p:cNvPr id="274" name="东南大学.png" descr="东南大学.png"/>
          <p:cNvPicPr>
            <a:picLocks noChangeAspect="1"/>
          </p:cNvPicPr>
          <p:nvPr/>
        </p:nvPicPr>
        <p:blipFill>
          <a:blip r:embed="rId18"/>
          <a:stretch>
            <a:fillRect/>
          </a:stretch>
        </p:blipFill>
        <p:spPr>
          <a:xfrm>
            <a:off x="4245012" y="9664755"/>
            <a:ext cx="2886338" cy="919652"/>
          </a:xfrm>
          <a:prstGeom prst="rect">
            <a:avLst/>
          </a:prstGeom>
          <a:ln w="12700">
            <a:miter lim="400000"/>
            <a:headEnd/>
            <a:tailEnd/>
          </a:ln>
        </p:spPr>
      </p:pic>
      <p:pic>
        <p:nvPicPr>
          <p:cNvPr id="275" name="图像" descr="图像"/>
          <p:cNvPicPr>
            <a:picLocks noChangeAspect="1"/>
          </p:cNvPicPr>
          <p:nvPr/>
        </p:nvPicPr>
        <p:blipFill>
          <a:blip r:embed="rId19"/>
          <a:stretch>
            <a:fillRect/>
          </a:stretch>
        </p:blipFill>
        <p:spPr>
          <a:xfrm>
            <a:off x="7162753" y="9434176"/>
            <a:ext cx="3365501" cy="1320801"/>
          </a:xfrm>
          <a:prstGeom prst="rect">
            <a:avLst/>
          </a:prstGeom>
          <a:ln w="12700">
            <a:miter lim="400000"/>
            <a:headEnd/>
            <a:tailEnd/>
          </a:ln>
        </p:spPr>
      </p:pic>
      <p:pic>
        <p:nvPicPr>
          <p:cNvPr id="276" name="图像" descr="图像"/>
          <p:cNvPicPr>
            <a:picLocks noChangeAspect="1"/>
          </p:cNvPicPr>
          <p:nvPr/>
        </p:nvPicPr>
        <p:blipFill>
          <a:blip r:embed="rId20"/>
          <a:stretch>
            <a:fillRect/>
          </a:stretch>
        </p:blipFill>
        <p:spPr>
          <a:xfrm>
            <a:off x="13698278" y="6811763"/>
            <a:ext cx="3928575" cy="1083188"/>
          </a:xfrm>
          <a:prstGeom prst="rect">
            <a:avLst/>
          </a:prstGeom>
          <a:ln w="12700">
            <a:miter lim="400000"/>
            <a:headEnd/>
            <a:tailEnd/>
          </a:ln>
        </p:spPr>
      </p:pic>
      <p:pic>
        <p:nvPicPr>
          <p:cNvPr id="277" name="中原证券.png" descr="中原证券.png"/>
          <p:cNvPicPr>
            <a:picLocks noChangeAspect="1"/>
          </p:cNvPicPr>
          <p:nvPr/>
        </p:nvPicPr>
        <p:blipFill>
          <a:blip r:embed="rId21"/>
          <a:stretch>
            <a:fillRect/>
          </a:stretch>
        </p:blipFill>
        <p:spPr>
          <a:xfrm>
            <a:off x="15468128" y="4237406"/>
            <a:ext cx="3313151" cy="897208"/>
          </a:xfrm>
          <a:prstGeom prst="rect">
            <a:avLst/>
          </a:prstGeom>
          <a:ln w="12700">
            <a:miter lim="400000"/>
            <a:headEnd/>
            <a:tailEnd/>
          </a:ln>
        </p:spPr>
      </p:pic>
      <p:pic>
        <p:nvPicPr>
          <p:cNvPr id="278" name="南瑞.png" descr="南瑞.png"/>
          <p:cNvPicPr>
            <a:picLocks noChangeAspect="1"/>
          </p:cNvPicPr>
          <p:nvPr/>
        </p:nvPicPr>
        <p:blipFill>
          <a:blip r:embed="rId22"/>
          <a:stretch>
            <a:fillRect/>
          </a:stretch>
        </p:blipFill>
        <p:spPr>
          <a:xfrm>
            <a:off x="4758665" y="8502465"/>
            <a:ext cx="3301414" cy="554410"/>
          </a:xfrm>
          <a:prstGeom prst="rect">
            <a:avLst/>
          </a:prstGeom>
          <a:ln w="12700">
            <a:miter lim="400000"/>
            <a:headEnd/>
            <a:tailEnd/>
          </a:ln>
        </p:spPr>
      </p:pic>
      <p:pic>
        <p:nvPicPr>
          <p:cNvPr id="279" name="中海油.png" descr="中海油.png"/>
          <p:cNvPicPr>
            <a:picLocks noChangeAspect="1"/>
          </p:cNvPicPr>
          <p:nvPr/>
        </p:nvPicPr>
        <p:blipFill>
          <a:blip r:embed="rId23"/>
          <a:stretch>
            <a:fillRect/>
          </a:stretch>
        </p:blipFill>
        <p:spPr>
          <a:xfrm>
            <a:off x="8377081" y="8247453"/>
            <a:ext cx="2960292" cy="901683"/>
          </a:xfrm>
          <a:prstGeom prst="rect">
            <a:avLst/>
          </a:prstGeom>
          <a:ln w="12700">
            <a:miter lim="400000"/>
            <a:headEnd/>
            <a:tailEnd/>
          </a:ln>
        </p:spPr>
      </p:pic>
      <p:pic>
        <p:nvPicPr>
          <p:cNvPr id="280" name="图像" descr="图像"/>
          <p:cNvPicPr>
            <a:picLocks noChangeAspect="1"/>
          </p:cNvPicPr>
          <p:nvPr/>
        </p:nvPicPr>
        <p:blipFill>
          <a:blip r:embed="rId24"/>
          <a:stretch>
            <a:fillRect/>
          </a:stretch>
        </p:blipFill>
        <p:spPr>
          <a:xfrm>
            <a:off x="4148209" y="5644872"/>
            <a:ext cx="3435544" cy="913419"/>
          </a:xfrm>
          <a:prstGeom prst="rect">
            <a:avLst/>
          </a:prstGeom>
          <a:ln w="12700">
            <a:miter lim="400000"/>
            <a:headEnd/>
            <a:tailEnd/>
          </a:ln>
        </p:spPr>
      </p:pic>
      <p:pic>
        <p:nvPicPr>
          <p:cNvPr id="281" name="云智天下.png" descr="云智天下.png"/>
          <p:cNvPicPr>
            <a:picLocks noChangeAspect="1"/>
          </p:cNvPicPr>
          <p:nvPr/>
        </p:nvPicPr>
        <p:blipFill>
          <a:blip r:embed="rId25"/>
          <a:stretch>
            <a:fillRect/>
          </a:stretch>
        </p:blipFill>
        <p:spPr>
          <a:xfrm>
            <a:off x="10465230" y="10977395"/>
            <a:ext cx="3313151" cy="840651"/>
          </a:xfrm>
          <a:prstGeom prst="rect">
            <a:avLst/>
          </a:prstGeom>
          <a:ln w="12700">
            <a:miter lim="400000"/>
            <a:headEnd/>
            <a:tailEnd/>
          </a:ln>
        </p:spPr>
      </p:pic>
      <p:pic>
        <p:nvPicPr>
          <p:cNvPr id="282" name="图像" descr="图像"/>
          <p:cNvPicPr>
            <a:picLocks noChangeAspect="1"/>
          </p:cNvPicPr>
          <p:nvPr/>
        </p:nvPicPr>
        <p:blipFill>
          <a:blip r:embed="rId26"/>
          <a:stretch>
            <a:fillRect/>
          </a:stretch>
        </p:blipFill>
        <p:spPr>
          <a:xfrm>
            <a:off x="18491531" y="8037979"/>
            <a:ext cx="3175001" cy="1244601"/>
          </a:xfrm>
          <a:prstGeom prst="rect">
            <a:avLst/>
          </a:prstGeom>
          <a:ln w="12700">
            <a:miter lim="400000"/>
            <a:headEnd/>
            <a:tailEnd/>
          </a:ln>
        </p:spPr>
      </p:pic>
      <p:pic>
        <p:nvPicPr>
          <p:cNvPr id="283" name="立白.png" descr="立白.png"/>
          <p:cNvPicPr>
            <a:picLocks noChangeAspect="1"/>
          </p:cNvPicPr>
          <p:nvPr/>
        </p:nvPicPr>
        <p:blipFill>
          <a:blip r:embed="rId27"/>
          <a:srcRect t="14698" b="14698"/>
          <a:stretch>
            <a:fillRect/>
          </a:stretch>
        </p:blipFill>
        <p:spPr>
          <a:xfrm>
            <a:off x="10423064" y="6724999"/>
            <a:ext cx="3113147" cy="1236356"/>
          </a:xfrm>
          <a:prstGeom prst="rect">
            <a:avLst/>
          </a:prstGeom>
          <a:ln w="12700">
            <a:miter lim="400000"/>
            <a:headEnd/>
            <a:tailEnd/>
          </a:ln>
        </p:spPr>
      </p:pic>
      <p:pic>
        <p:nvPicPr>
          <p:cNvPr id="284" name="图像" descr="图像"/>
          <p:cNvPicPr>
            <a:picLocks noChangeAspect="1"/>
          </p:cNvPicPr>
          <p:nvPr/>
        </p:nvPicPr>
        <p:blipFill>
          <a:blip r:embed="rId28"/>
          <a:stretch>
            <a:fillRect/>
          </a:stretch>
        </p:blipFill>
        <p:spPr>
          <a:xfrm>
            <a:off x="17929601" y="6811763"/>
            <a:ext cx="2645875" cy="1018600"/>
          </a:xfrm>
          <a:prstGeom prst="rect">
            <a:avLst/>
          </a:prstGeom>
          <a:ln w="12700">
            <a:miter lim="400000"/>
            <a:headEnd/>
            <a:tailEnd/>
          </a:ln>
        </p:spPr>
      </p:pic>
      <p:pic>
        <p:nvPicPr>
          <p:cNvPr id="285" name="图像" descr="图像"/>
          <p:cNvPicPr>
            <a:picLocks noChangeAspect="1"/>
          </p:cNvPicPr>
          <p:nvPr/>
        </p:nvPicPr>
        <p:blipFill>
          <a:blip r:embed="rId29"/>
          <a:stretch>
            <a:fillRect/>
          </a:stretch>
        </p:blipFill>
        <p:spPr>
          <a:xfrm>
            <a:off x="3743442" y="11043975"/>
            <a:ext cx="3111501" cy="952501"/>
          </a:xfrm>
          <a:prstGeom prst="rect">
            <a:avLst/>
          </a:prstGeom>
          <a:ln w="12700">
            <a:miter lim="400000"/>
            <a:headEnd/>
            <a:tailEnd/>
          </a:ln>
        </p:spPr>
      </p:pic>
      <p:pic>
        <p:nvPicPr>
          <p:cNvPr id="286" name="图像" descr="图像"/>
          <p:cNvPicPr>
            <a:picLocks noChangeAspect="1"/>
          </p:cNvPicPr>
          <p:nvPr/>
        </p:nvPicPr>
        <p:blipFill>
          <a:blip r:embed="rId30"/>
          <a:stretch>
            <a:fillRect/>
          </a:stretch>
        </p:blipFill>
        <p:spPr>
          <a:xfrm>
            <a:off x="17739928" y="10859244"/>
            <a:ext cx="2933701" cy="1308101"/>
          </a:xfrm>
          <a:prstGeom prst="rect">
            <a:avLst/>
          </a:prstGeom>
          <a:ln w="12700">
            <a:miter lim="400000"/>
            <a:headEnd/>
            <a:tailEnd/>
          </a:ln>
        </p:spPr>
      </p:pic>
      <p:pic>
        <p:nvPicPr>
          <p:cNvPr id="287" name="图像" descr="图像"/>
          <p:cNvPicPr>
            <a:picLocks noChangeAspect="1"/>
          </p:cNvPicPr>
          <p:nvPr/>
        </p:nvPicPr>
        <p:blipFill>
          <a:blip r:embed="rId31"/>
          <a:srcRect t="11678" b="11678"/>
          <a:stretch>
            <a:fillRect/>
          </a:stretch>
        </p:blipFill>
        <p:spPr>
          <a:xfrm>
            <a:off x="18976747" y="9242840"/>
            <a:ext cx="1981201" cy="1518440"/>
          </a:xfrm>
          <a:prstGeom prst="rect">
            <a:avLst/>
          </a:prstGeom>
          <a:ln w="12700">
            <a:miter lim="400000"/>
            <a:headEnd/>
            <a:tailEnd/>
          </a:ln>
        </p:spPr>
      </p:pic>
      <p:pic>
        <p:nvPicPr>
          <p:cNvPr id="288" name="图像" descr="图像"/>
          <p:cNvPicPr>
            <a:picLocks noChangeAspect="1"/>
          </p:cNvPicPr>
          <p:nvPr/>
        </p:nvPicPr>
        <p:blipFill>
          <a:blip r:embed="rId32"/>
          <a:stretch>
            <a:fillRect/>
          </a:stretch>
        </p:blipFill>
        <p:spPr>
          <a:xfrm>
            <a:off x="15759152" y="9760112"/>
            <a:ext cx="2921001" cy="914401"/>
          </a:xfrm>
          <a:prstGeom prst="rect">
            <a:avLst/>
          </a:prstGeom>
          <a:ln w="12700">
            <a:miter lim="400000"/>
            <a:headEnd/>
            <a:tailEnd/>
          </a:ln>
        </p:spPr>
      </p:pic>
      <p:pic>
        <p:nvPicPr>
          <p:cNvPr id="289" name="图像" descr="图像"/>
          <p:cNvPicPr>
            <a:picLocks noChangeAspect="1"/>
          </p:cNvPicPr>
          <p:nvPr/>
        </p:nvPicPr>
        <p:blipFill>
          <a:blip r:embed="rId33"/>
          <a:srcRect l="13570" t="17289" r="13570" b="17289"/>
          <a:stretch>
            <a:fillRect/>
          </a:stretch>
        </p:blipFill>
        <p:spPr>
          <a:xfrm>
            <a:off x="11754670" y="7961265"/>
            <a:ext cx="2748201" cy="1412447"/>
          </a:xfrm>
          <a:prstGeom prst="rect">
            <a:avLst/>
          </a:prstGeom>
          <a:ln w="12700">
            <a:miter lim="400000"/>
            <a:headEnd/>
            <a:tailEnd/>
          </a:ln>
        </p:spPr>
      </p:pic>
      <p:pic>
        <p:nvPicPr>
          <p:cNvPr id="290" name="图像" descr="图像"/>
          <p:cNvPicPr>
            <a:picLocks noChangeAspect="1"/>
          </p:cNvPicPr>
          <p:nvPr/>
        </p:nvPicPr>
        <p:blipFill>
          <a:blip r:embed="rId34"/>
          <a:stretch>
            <a:fillRect/>
          </a:stretch>
        </p:blipFill>
        <p:spPr>
          <a:xfrm>
            <a:off x="22300009" y="3878983"/>
            <a:ext cx="1255630" cy="1255631"/>
          </a:xfrm>
          <a:prstGeom prst="rect">
            <a:avLst/>
          </a:prstGeom>
          <a:ln w="12700">
            <a:miter lim="400000"/>
            <a:headEnd/>
            <a:tailEnd/>
          </a:ln>
        </p:spPr>
      </p:pic>
      <p:pic>
        <p:nvPicPr>
          <p:cNvPr id="291" name="图像" descr="图像"/>
          <p:cNvPicPr>
            <a:picLocks noChangeAspect="1"/>
          </p:cNvPicPr>
          <p:nvPr/>
        </p:nvPicPr>
        <p:blipFill>
          <a:blip r:embed="rId35"/>
          <a:srcRect l="8491" t="11391" r="11726" b="11391"/>
          <a:stretch>
            <a:fillRect/>
          </a:stretch>
        </p:blipFill>
        <p:spPr>
          <a:xfrm>
            <a:off x="653620" y="11948776"/>
            <a:ext cx="2850091" cy="1308381"/>
          </a:xfrm>
          <a:prstGeom prst="rect">
            <a:avLst/>
          </a:prstGeom>
          <a:ln w="12700">
            <a:miter lim="400000"/>
            <a:headEnd/>
            <a:tailEnd/>
          </a:ln>
        </p:spPr>
      </p:pic>
      <p:pic>
        <p:nvPicPr>
          <p:cNvPr id="292" name="图像" descr="图像"/>
          <p:cNvPicPr>
            <a:picLocks noChangeAspect="1"/>
          </p:cNvPicPr>
          <p:nvPr/>
        </p:nvPicPr>
        <p:blipFill>
          <a:blip r:embed="rId36"/>
          <a:srcRect l="7548" t="15193" r="7548" b="18900"/>
          <a:stretch>
            <a:fillRect/>
          </a:stretch>
        </p:blipFill>
        <p:spPr>
          <a:xfrm>
            <a:off x="21982780" y="7830362"/>
            <a:ext cx="1818092" cy="1412345"/>
          </a:xfrm>
          <a:prstGeom prst="rect">
            <a:avLst/>
          </a:prstGeom>
          <a:ln w="12700">
            <a:miter lim="400000"/>
            <a:headEnd/>
            <a:tailEnd/>
          </a:ln>
        </p:spPr>
      </p:pic>
      <p:pic>
        <p:nvPicPr>
          <p:cNvPr id="293" name="图像" descr="图像"/>
          <p:cNvPicPr>
            <a:picLocks noChangeAspect="1"/>
          </p:cNvPicPr>
          <p:nvPr/>
        </p:nvPicPr>
        <p:blipFill>
          <a:blip r:embed="rId37"/>
          <a:srcRect l="21821" t="31195" r="23297" b="28791"/>
          <a:stretch>
            <a:fillRect/>
          </a:stretch>
        </p:blipFill>
        <p:spPr>
          <a:xfrm>
            <a:off x="8609387" y="4181576"/>
            <a:ext cx="3556352" cy="1103420"/>
          </a:xfrm>
          <a:prstGeom prst="rect">
            <a:avLst/>
          </a:prstGeom>
          <a:ln w="12700">
            <a:miter lim="400000"/>
            <a:headEnd/>
            <a:tailEnd/>
          </a:ln>
        </p:spPr>
      </p:pic>
      <p:pic>
        <p:nvPicPr>
          <p:cNvPr id="294" name="图像" descr="图像"/>
          <p:cNvPicPr>
            <a:picLocks noChangeAspect="1"/>
          </p:cNvPicPr>
          <p:nvPr/>
        </p:nvPicPr>
        <p:blipFill>
          <a:blip r:embed="rId38"/>
          <a:srcRect l="13799" r="13799"/>
          <a:stretch>
            <a:fillRect/>
          </a:stretch>
        </p:blipFill>
        <p:spPr>
          <a:xfrm>
            <a:off x="14907812" y="8115565"/>
            <a:ext cx="3267406" cy="1083093"/>
          </a:xfrm>
          <a:prstGeom prst="rect">
            <a:avLst/>
          </a:prstGeom>
          <a:ln w="12700">
            <a:miter lim="400000"/>
            <a:headEnd/>
            <a:tailEnd/>
          </a:ln>
        </p:spPr>
      </p:pic>
      <p:pic>
        <p:nvPicPr>
          <p:cNvPr id="295" name="图像" descr="图像"/>
          <p:cNvPicPr>
            <a:picLocks noChangeAspect="1"/>
          </p:cNvPicPr>
          <p:nvPr/>
        </p:nvPicPr>
        <p:blipFill>
          <a:blip r:embed="rId39"/>
          <a:srcRect l="6040" t="14843" r="4860" b="20139"/>
          <a:stretch>
            <a:fillRect/>
          </a:stretch>
        </p:blipFill>
        <p:spPr>
          <a:xfrm>
            <a:off x="470463" y="6723268"/>
            <a:ext cx="3475919" cy="1060234"/>
          </a:xfrm>
          <a:prstGeom prst="rect">
            <a:avLst/>
          </a:prstGeom>
          <a:ln w="12700">
            <a:miter lim="400000"/>
            <a:headEnd/>
            <a:tailEnd/>
          </a:ln>
        </p:spPr>
      </p:pic>
      <p:pic>
        <p:nvPicPr>
          <p:cNvPr id="296" name="图像" descr="图像"/>
          <p:cNvPicPr>
            <a:picLocks noChangeAspect="1"/>
          </p:cNvPicPr>
          <p:nvPr/>
        </p:nvPicPr>
        <p:blipFill>
          <a:blip r:embed="rId40"/>
          <a:srcRect l="5098" t="17456" r="8448" b="17456"/>
          <a:stretch>
            <a:fillRect/>
          </a:stretch>
        </p:blipFill>
        <p:spPr>
          <a:xfrm>
            <a:off x="565117" y="5661353"/>
            <a:ext cx="3286470" cy="897066"/>
          </a:xfrm>
          <a:prstGeom prst="rect">
            <a:avLst/>
          </a:prstGeom>
          <a:ln w="12700">
            <a:miter lim="400000"/>
            <a:headEnd/>
            <a:tailEnd/>
          </a:ln>
        </p:spPr>
      </p:pic>
      <p:pic>
        <p:nvPicPr>
          <p:cNvPr id="297" name="图像" descr="图像"/>
          <p:cNvPicPr>
            <a:picLocks noChangeAspect="1"/>
          </p:cNvPicPr>
          <p:nvPr/>
        </p:nvPicPr>
        <p:blipFill>
          <a:blip r:embed="rId41"/>
          <a:stretch>
            <a:fillRect/>
          </a:stretch>
        </p:blipFill>
        <p:spPr>
          <a:xfrm>
            <a:off x="19114975" y="4178935"/>
            <a:ext cx="2921001" cy="863023"/>
          </a:xfrm>
          <a:prstGeom prst="rect">
            <a:avLst/>
          </a:prstGeom>
          <a:ln w="12700">
            <a:miter lim="400000"/>
            <a:headEnd/>
            <a:tailEnd/>
          </a:ln>
        </p:spPr>
      </p:pic>
      <p:pic>
        <p:nvPicPr>
          <p:cNvPr id="298" name="图像" descr="图像"/>
          <p:cNvPicPr>
            <a:picLocks noChangeAspect="1"/>
          </p:cNvPicPr>
          <p:nvPr/>
        </p:nvPicPr>
        <p:blipFill>
          <a:blip r:embed="rId42"/>
          <a:srcRect l="7415" t="35749" r="46263" b="35749"/>
          <a:stretch>
            <a:fillRect/>
          </a:stretch>
        </p:blipFill>
        <p:spPr>
          <a:xfrm>
            <a:off x="506777" y="11001112"/>
            <a:ext cx="2996723" cy="1038340"/>
          </a:xfrm>
          <a:prstGeom prst="rect">
            <a:avLst/>
          </a:prstGeom>
          <a:ln w="12700">
            <a:miter lim="400000"/>
            <a:headEnd/>
            <a:tailEnd/>
          </a:ln>
        </p:spPr>
      </p:pic>
      <p:pic>
        <p:nvPicPr>
          <p:cNvPr id="299" name="1216珠海网欣软件.png" descr="1216珠海网欣软件.png"/>
          <p:cNvPicPr>
            <a:picLocks noChangeAspect="1"/>
          </p:cNvPicPr>
          <p:nvPr/>
        </p:nvPicPr>
        <p:blipFill>
          <a:blip r:embed="rId43"/>
          <a:srcRect l="3030" r="3030"/>
          <a:stretch>
            <a:fillRect/>
          </a:stretch>
        </p:blipFill>
        <p:spPr>
          <a:xfrm>
            <a:off x="8729933" y="12104504"/>
            <a:ext cx="5170377" cy="1100791"/>
          </a:xfrm>
          <a:prstGeom prst="rect">
            <a:avLst/>
          </a:prstGeom>
          <a:ln w="12700">
            <a:miter lim="400000"/>
            <a:headEnd/>
            <a:tailEnd/>
          </a:ln>
        </p:spPr>
      </p:pic>
      <p:pic>
        <p:nvPicPr>
          <p:cNvPr id="300" name="图像" descr="图像"/>
          <p:cNvPicPr>
            <a:picLocks noChangeAspect="1"/>
          </p:cNvPicPr>
          <p:nvPr/>
        </p:nvPicPr>
        <p:blipFill>
          <a:blip r:embed="rId44"/>
          <a:srcRect l="2539" t="16799" r="2539" b="16799"/>
          <a:stretch>
            <a:fillRect/>
          </a:stretch>
        </p:blipFill>
        <p:spPr>
          <a:xfrm>
            <a:off x="13900293" y="12179247"/>
            <a:ext cx="3026031" cy="860450"/>
          </a:xfrm>
          <a:prstGeom prst="rect">
            <a:avLst/>
          </a:prstGeom>
          <a:ln w="12700">
            <a:miter lim="400000"/>
            <a:headEnd/>
            <a:tailEnd/>
          </a:ln>
        </p:spPr>
      </p:pic>
      <p:pic>
        <p:nvPicPr>
          <p:cNvPr id="301" name="图像" descr="图像"/>
          <p:cNvPicPr>
            <a:picLocks noChangeAspect="1"/>
          </p:cNvPicPr>
          <p:nvPr/>
        </p:nvPicPr>
        <p:blipFill>
          <a:blip r:embed="rId45"/>
          <a:srcRect t="33290" b="33290"/>
          <a:stretch>
            <a:fillRect/>
          </a:stretch>
        </p:blipFill>
        <p:spPr>
          <a:xfrm>
            <a:off x="17072306" y="12152409"/>
            <a:ext cx="3006613" cy="1004773"/>
          </a:xfrm>
          <a:prstGeom prst="rect">
            <a:avLst/>
          </a:prstGeom>
          <a:ln w="12700">
            <a:miter lim="400000"/>
            <a:headEnd/>
            <a:tailEnd/>
          </a:ln>
        </p:spPr>
      </p:pic>
      <p:pic>
        <p:nvPicPr>
          <p:cNvPr id="302" name="图像" descr="图像"/>
          <p:cNvPicPr>
            <a:picLocks noChangeAspect="1"/>
          </p:cNvPicPr>
          <p:nvPr/>
        </p:nvPicPr>
        <p:blipFill>
          <a:blip r:embed="rId46"/>
          <a:stretch>
            <a:fillRect/>
          </a:stretch>
        </p:blipFill>
        <p:spPr>
          <a:xfrm>
            <a:off x="21254516" y="9658842"/>
            <a:ext cx="2796905" cy="718126"/>
          </a:xfrm>
          <a:prstGeom prst="rect">
            <a:avLst/>
          </a:prstGeom>
          <a:ln w="12700">
            <a:miter lim="400000"/>
            <a:headEnd/>
            <a:tailEnd/>
          </a:ln>
        </p:spPr>
      </p:pic>
      <p:pic>
        <p:nvPicPr>
          <p:cNvPr id="303" name="图像" descr="图像"/>
          <p:cNvPicPr>
            <a:picLocks noChangeAspect="1"/>
          </p:cNvPicPr>
          <p:nvPr/>
        </p:nvPicPr>
        <p:blipFill>
          <a:blip r:embed="rId47"/>
          <a:srcRect l="4364" t="14388" r="4364" b="14388"/>
          <a:stretch>
            <a:fillRect/>
          </a:stretch>
        </p:blipFill>
        <p:spPr>
          <a:xfrm>
            <a:off x="20575475" y="11658013"/>
            <a:ext cx="3107096" cy="1455361"/>
          </a:xfrm>
          <a:prstGeom prst="rect">
            <a:avLst/>
          </a:prstGeom>
          <a:ln w="12700">
            <a:miter lim="400000"/>
            <a:headEnd/>
            <a:tailEnd/>
          </a:ln>
        </p:spPr>
      </p:pic>
      <p:pic>
        <p:nvPicPr>
          <p:cNvPr id="304" name="图像" descr="图像"/>
          <p:cNvPicPr>
            <a:picLocks noChangeAspect="1"/>
          </p:cNvPicPr>
          <p:nvPr/>
        </p:nvPicPr>
        <p:blipFill>
          <a:blip r:embed="rId48"/>
          <a:srcRect l="11836" t="30894" r="11836" b="30894"/>
          <a:stretch>
            <a:fillRect/>
          </a:stretch>
        </p:blipFill>
        <p:spPr>
          <a:xfrm>
            <a:off x="12308224" y="4183565"/>
            <a:ext cx="2780253" cy="1004770"/>
          </a:xfrm>
          <a:prstGeom prst="rect">
            <a:avLst/>
          </a:prstGeom>
          <a:ln w="12700">
            <a:miter lim="400000"/>
            <a:headEnd/>
            <a:tailEnd/>
          </a:ln>
        </p:spPr>
      </p:pic>
      <p:sp>
        <p:nvSpPr>
          <p:cNvPr id="3" name="文本框 2"/>
          <p:cNvSpPr txBox="1"/>
          <p:nvPr>
            <p:custDataLst>
              <p:tags r:id="rId49"/>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50"/>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矩形"/>
          <p:cNvSpPr/>
          <p:nvPr/>
        </p:nvSpPr>
        <p:spPr>
          <a:xfrm>
            <a:off x="14684092" y="1638699"/>
            <a:ext cx="4440610" cy="1146172"/>
          </a:xfrm>
          <a:prstGeom prst="rect">
            <a:avLst/>
          </a:prstGeom>
          <a:solidFill>
            <a:srgbClr val="783887"/>
          </a:solidFill>
          <a:ln w="12700">
            <a:miter lim="400000"/>
          </a:ln>
        </p:spPr>
        <p:txBody>
          <a:bodyPr lIns="71436" tIns="71436" rIns="71436" bIns="71436" anchor="ctr"/>
          <a:lstStyle/>
          <a:p>
            <a:pPr defTabSz="821690">
              <a:defRPr sz="3000" b="0">
                <a:solidFill>
                  <a:srgbClr val="FFFFFF"/>
                </a:solidFill>
                <a:latin typeface="+mn-lt"/>
                <a:ea typeface="+mn-ea"/>
                <a:cs typeface="+mn-cs"/>
                <a:sym typeface="Helvetica Neue Medium" panose="02000503000000020004"/>
              </a:defRPr>
            </a:pPr>
          </a:p>
        </p:txBody>
      </p:sp>
      <p:sp>
        <p:nvSpPr>
          <p:cNvPr id="377" name="MeterSphere 关键能力设计：平台一站式"/>
          <p:cNvSpPr txBox="1"/>
          <p:nvPr/>
        </p:nvSpPr>
        <p:spPr>
          <a:xfrm>
            <a:off x="0" y="1756410"/>
            <a:ext cx="24384000" cy="880745"/>
          </a:xfrm>
          <a:prstGeom prst="rect">
            <a:avLst/>
          </a:prstGeom>
          <a:ln w="12700">
            <a:miter lim="400000"/>
          </a:ln>
        </p:spPr>
        <p:txBody>
          <a:bodyPr wrap="square" lIns="71436" tIns="71436" rIns="71436" bIns="71436" anchor="ctr">
            <a:spAutoFit/>
          </a:bodyPr>
          <a:lstStyle/>
          <a:p>
            <a:pPr algn="ctr" defTabSz="1828800">
              <a:defRPr sz="6400">
                <a:solidFill>
                  <a:srgbClr val="5E5E5E"/>
                </a:solidFill>
                <a:latin typeface="Helvetica"/>
                <a:ea typeface="Helvetica"/>
                <a:cs typeface="Helvetica"/>
                <a:sym typeface="Helvetica"/>
              </a:defRPr>
            </a:pPr>
            <a:r>
              <a:rPr sz="4800">
                <a:latin typeface="微软雅黑" panose="020B0503020204020204" charset="-122"/>
                <a:ea typeface="微软雅黑" panose="020B0503020204020204" charset="-122"/>
                <a:cs typeface="微软雅黑" panose="020B0503020204020204" charset="-122"/>
                <a:sym typeface="微软雅黑" panose="020B0503020204020204" charset="-122"/>
              </a:rPr>
              <a:t>MeterSphere 关键能力设计：</a:t>
            </a:r>
            <a:r>
              <a:rPr sz="4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平台一站式</a:t>
            </a:r>
            <a:endParaRPr sz="4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78" name="- 一个平台解决测试人员、测试能力、测试数据一站式问题 -"/>
          <p:cNvSpPr txBox="1"/>
          <p:nvPr/>
        </p:nvSpPr>
        <p:spPr>
          <a:xfrm>
            <a:off x="6127486" y="2874466"/>
            <a:ext cx="13152120" cy="695960"/>
          </a:xfrm>
          <a:prstGeom prst="rect">
            <a:avLst/>
          </a:prstGeom>
          <a:ln w="12700">
            <a:miter lim="400000"/>
          </a:ln>
        </p:spPr>
        <p:txBody>
          <a:bodyPr wrap="none" lIns="71436" tIns="71436" rIns="71436" bIns="71436" anchor="ctr">
            <a:spAutoFit/>
          </a:bodyPr>
          <a:lstStyle/>
          <a:p>
            <a:pPr algn="l" defTabSz="821690">
              <a:spcBef>
                <a:spcPts val="5900"/>
              </a:spcBef>
              <a:defRPr sz="3600" b="0">
                <a:solidFill>
                  <a:srgbClr val="5E5E5E"/>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 一个平台解决测试人员协作、测试能力、测试数据一站式问题 -</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85" name="成组"/>
          <p:cNvGrpSpPr/>
          <p:nvPr/>
        </p:nvGrpSpPr>
        <p:grpSpPr>
          <a:xfrm>
            <a:off x="640597" y="3705307"/>
            <a:ext cx="23047852" cy="1274814"/>
            <a:chOff x="0" y="0"/>
            <a:chExt cx="23047850" cy="1274812"/>
          </a:xfrm>
        </p:grpSpPr>
        <p:sp>
          <p:nvSpPr>
            <p:cNvPr id="379" name="矩形"/>
            <p:cNvSpPr/>
            <p:nvPr/>
          </p:nvSpPr>
          <p:spPr>
            <a:xfrm>
              <a:off x="0" y="0"/>
              <a:ext cx="23047851" cy="1270000"/>
            </a:xfrm>
            <a:prstGeom prst="rect">
              <a:avLst/>
            </a:prstGeom>
            <a:solidFill>
              <a:srgbClr val="8484D4"/>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380" name="系统管理员门户"/>
            <p:cNvSpPr txBox="1"/>
            <p:nvPr/>
          </p:nvSpPr>
          <p:spPr>
            <a:xfrm>
              <a:off x="212704" y="640694"/>
              <a:ext cx="4572003" cy="601981"/>
            </a:xfrm>
            <a:prstGeom prst="rect">
              <a:avLst/>
            </a:pr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系统管理员门户</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1" name="团队管理员门户"/>
            <p:cNvSpPr txBox="1"/>
            <p:nvPr/>
          </p:nvSpPr>
          <p:spPr>
            <a:xfrm>
              <a:off x="6254349" y="640694"/>
              <a:ext cx="4572003" cy="601981"/>
            </a:xfrm>
            <a:prstGeom prst="rect">
              <a:avLst/>
            </a:pr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团队管理员门户</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2" name="项目管理员门户"/>
            <p:cNvSpPr txBox="1"/>
            <p:nvPr/>
          </p:nvSpPr>
          <p:spPr>
            <a:xfrm>
              <a:off x="12133524" y="672832"/>
              <a:ext cx="4572003" cy="601981"/>
            </a:xfrm>
            <a:prstGeom prst="rect">
              <a:avLst/>
            </a:pr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项目管理员门户</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3" name="测试人员门户"/>
            <p:cNvSpPr txBox="1"/>
            <p:nvPr/>
          </p:nvSpPr>
          <p:spPr>
            <a:xfrm>
              <a:off x="17678545" y="640694"/>
              <a:ext cx="4572003" cy="601981"/>
            </a:xfrm>
            <a:prstGeom prst="rect">
              <a:avLst/>
            </a:pr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测试人员门户</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4" name="持续测试平台门户"/>
            <p:cNvSpPr/>
            <p:nvPr/>
          </p:nvSpPr>
          <p:spPr>
            <a:xfrm>
              <a:off x="9518063" y="6825"/>
              <a:ext cx="4011725" cy="666008"/>
            </a:xfrm>
            <a:prstGeom prst="roundRect">
              <a:avLst>
                <a:gd name="adj" fmla="val 28603"/>
              </a:avLst>
            </a:prstGeom>
            <a:solidFill>
              <a:schemeClr val="accent1">
                <a:lumOff val="16847"/>
              </a:schemeClr>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持续测试平台门户</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94" name="成组"/>
          <p:cNvGrpSpPr/>
          <p:nvPr/>
        </p:nvGrpSpPr>
        <p:grpSpPr>
          <a:xfrm>
            <a:off x="3243228" y="5131174"/>
            <a:ext cx="17927208" cy="1270001"/>
            <a:chOff x="0" y="0"/>
            <a:chExt cx="17927207" cy="1270000"/>
          </a:xfrm>
        </p:grpSpPr>
        <p:sp>
          <p:nvSpPr>
            <p:cNvPr id="386" name="矩形"/>
            <p:cNvSpPr/>
            <p:nvPr/>
          </p:nvSpPr>
          <p:spPr>
            <a:xfrm>
              <a:off x="0" y="0"/>
              <a:ext cx="17927207" cy="1270000"/>
            </a:xfrm>
            <a:prstGeom prst="rect">
              <a:avLst/>
            </a:prstGeom>
            <a:solidFill>
              <a:schemeClr val="accent1">
                <a:hueOff val="114395"/>
                <a:lumOff val="-24957"/>
              </a:schemeClr>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387" name="测试评审"/>
            <p:cNvSpPr/>
            <p:nvPr/>
          </p:nvSpPr>
          <p:spPr>
            <a:xfrm>
              <a:off x="118521" y="935989"/>
              <a:ext cx="20971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测试评审</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8" name="测试计划"/>
            <p:cNvSpPr/>
            <p:nvPr/>
          </p:nvSpPr>
          <p:spPr>
            <a:xfrm>
              <a:off x="3124623" y="941684"/>
              <a:ext cx="185475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测试计划</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9" name="测试执行"/>
            <p:cNvSpPr/>
            <p:nvPr/>
          </p:nvSpPr>
          <p:spPr>
            <a:xfrm>
              <a:off x="6274589" y="941684"/>
              <a:ext cx="20464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测试执行</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90" name="测试进度"/>
            <p:cNvSpPr/>
            <p:nvPr/>
          </p:nvSpPr>
          <p:spPr>
            <a:xfrm>
              <a:off x="9616212" y="935989"/>
              <a:ext cx="222125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测试进度</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91" name="测试跟踪"/>
            <p:cNvSpPr/>
            <p:nvPr/>
          </p:nvSpPr>
          <p:spPr>
            <a:xfrm>
              <a:off x="7827175" y="0"/>
              <a:ext cx="2272857" cy="666008"/>
            </a:xfrm>
            <a:prstGeom prst="roundRect">
              <a:avLst>
                <a:gd name="adj" fmla="val 28603"/>
              </a:avLst>
            </a:prstGeom>
            <a:solidFill>
              <a:schemeClr val="accent1">
                <a:lumOff val="16847"/>
              </a:schemeClr>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测试跟踪</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92" name="测试报告"/>
            <p:cNvSpPr/>
            <p:nvPr/>
          </p:nvSpPr>
          <p:spPr>
            <a:xfrm>
              <a:off x="12530256" y="935989"/>
              <a:ext cx="226252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93" name="测试大屏"/>
            <p:cNvSpPr/>
            <p:nvPr/>
          </p:nvSpPr>
          <p:spPr>
            <a:xfrm>
              <a:off x="15485567" y="935989"/>
              <a:ext cx="244164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91439" tIns="91439" rIns="91439" bIns="91439" numCol="1" anchor="ctr">
              <a:sp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测试大屏</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01" name="成组"/>
          <p:cNvGrpSpPr/>
          <p:nvPr/>
        </p:nvGrpSpPr>
        <p:grpSpPr>
          <a:xfrm>
            <a:off x="640597" y="5131174"/>
            <a:ext cx="2447577" cy="8230378"/>
            <a:chOff x="0" y="0"/>
            <a:chExt cx="2447575" cy="8230377"/>
          </a:xfrm>
        </p:grpSpPr>
        <p:sp>
          <p:nvSpPr>
            <p:cNvPr id="395" name="矩形"/>
            <p:cNvSpPr/>
            <p:nvPr/>
          </p:nvSpPr>
          <p:spPr>
            <a:xfrm>
              <a:off x="0" y="0"/>
              <a:ext cx="2447576" cy="8230378"/>
            </a:xfrm>
            <a:prstGeom prst="rect">
              <a:avLst/>
            </a:prstGeom>
            <a:solidFill>
              <a:schemeClr val="accent2">
                <a:hueOff val="258623"/>
                <a:satOff val="16006"/>
                <a:lumOff val="-25205"/>
              </a:schemeClr>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396" name="需求管理平台"/>
            <p:cNvSpPr txBox="1"/>
            <p:nvPr/>
          </p:nvSpPr>
          <p:spPr>
            <a:xfrm>
              <a:off x="6689" y="1519960"/>
              <a:ext cx="2421435" cy="1032313"/>
            </a:xfrm>
            <a:prstGeom prst="rect">
              <a:avLst/>
            </a:prstGeom>
            <a:noFill/>
            <a:ln w="12700" cap="flat">
              <a:noFill/>
              <a:miter lim="400000"/>
            </a:ln>
            <a:effectLst/>
          </p:spPr>
          <p:txBody>
            <a:bodyPr wrap="square" lIns="91439" tIns="91439" rIns="91439" bIns="91439"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需求管理平台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97" name="缺陷管理平台"/>
            <p:cNvSpPr txBox="1"/>
            <p:nvPr/>
          </p:nvSpPr>
          <p:spPr>
            <a:xfrm>
              <a:off x="100088" y="3359346"/>
              <a:ext cx="2347488" cy="1032313"/>
            </a:xfrm>
            <a:prstGeom prst="rect">
              <a:avLst/>
            </a:prstGeom>
            <a:noFill/>
            <a:ln w="12700" cap="flat">
              <a:noFill/>
              <a:miter lim="400000"/>
            </a:ln>
            <a:effectLst/>
          </p:spPr>
          <p:txBody>
            <a:bodyPr wrap="square" lIns="91439" tIns="91439" rIns="91439" bIns="91439"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缺陷管理平台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98" name="外部对接"/>
            <p:cNvSpPr/>
            <p:nvPr/>
          </p:nvSpPr>
          <p:spPr>
            <a:xfrm>
              <a:off x="275405" y="0"/>
              <a:ext cx="1896765" cy="666168"/>
            </a:xfrm>
            <a:prstGeom prst="roundRect">
              <a:avLst>
                <a:gd name="adj" fmla="val 33018"/>
              </a:avLst>
            </a:prstGeom>
            <a:solidFill>
              <a:schemeClr val="accent1">
                <a:lumOff val="16847"/>
              </a:schemeClr>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外部对接</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99" name="代码构建平台"/>
            <p:cNvSpPr txBox="1"/>
            <p:nvPr/>
          </p:nvSpPr>
          <p:spPr>
            <a:xfrm>
              <a:off x="23361" y="5198733"/>
              <a:ext cx="2404763" cy="1032313"/>
            </a:xfrm>
            <a:prstGeom prst="rect">
              <a:avLst/>
            </a:prstGeom>
            <a:noFill/>
            <a:ln w="12700" cap="flat">
              <a:noFill/>
              <a:miter lim="400000"/>
            </a:ln>
            <a:effectLst/>
          </p:spPr>
          <p:txBody>
            <a:bodyPr wrap="square" lIns="91439" tIns="91439" rIns="91439" bIns="91439"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代码构建平台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00" name="消息通知平台"/>
            <p:cNvSpPr txBox="1"/>
            <p:nvPr/>
          </p:nvSpPr>
          <p:spPr>
            <a:xfrm>
              <a:off x="0" y="6915380"/>
              <a:ext cx="2395424" cy="1032312"/>
            </a:xfrm>
            <a:prstGeom prst="rect">
              <a:avLst/>
            </a:prstGeom>
            <a:noFill/>
            <a:ln w="12700" cap="flat">
              <a:noFill/>
              <a:miter lim="400000"/>
            </a:ln>
            <a:effectLst/>
          </p:spPr>
          <p:txBody>
            <a:bodyPr wrap="square" lIns="91439" tIns="91439" rIns="91439" bIns="91439"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消息通知平台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27" name="成组"/>
          <p:cNvGrpSpPr/>
          <p:nvPr/>
        </p:nvGrpSpPr>
        <p:grpSpPr>
          <a:xfrm>
            <a:off x="3243228" y="5131174"/>
            <a:ext cx="20445221" cy="8247482"/>
            <a:chOff x="0" y="0"/>
            <a:chExt cx="20445219" cy="8247481"/>
          </a:xfrm>
        </p:grpSpPr>
        <p:grpSp>
          <p:nvGrpSpPr>
            <p:cNvPr id="408" name="成组"/>
            <p:cNvGrpSpPr/>
            <p:nvPr/>
          </p:nvGrpSpPr>
          <p:grpSpPr>
            <a:xfrm>
              <a:off x="0" y="1421053"/>
              <a:ext cx="17927207" cy="6826429"/>
              <a:chOff x="0" y="0"/>
              <a:chExt cx="17927206" cy="6826427"/>
            </a:xfrm>
          </p:grpSpPr>
          <p:sp>
            <p:nvSpPr>
              <p:cNvPr id="402" name="矩形"/>
              <p:cNvSpPr/>
              <p:nvPr/>
            </p:nvSpPr>
            <p:spPr>
              <a:xfrm>
                <a:off x="0" y="0"/>
                <a:ext cx="17927207" cy="6826428"/>
              </a:xfrm>
              <a:prstGeom prst="rect">
                <a:avLst/>
              </a:prstGeom>
              <a:solidFill>
                <a:srgbClr val="783887"/>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403" name="测试能力模块"/>
              <p:cNvSpPr/>
              <p:nvPr/>
            </p:nvSpPr>
            <p:spPr>
              <a:xfrm>
                <a:off x="7683010" y="0"/>
                <a:ext cx="2561186" cy="666008"/>
              </a:xfrm>
              <a:prstGeom prst="roundRect">
                <a:avLst>
                  <a:gd name="adj" fmla="val 28603"/>
                </a:avLst>
              </a:prstGeom>
              <a:solidFill>
                <a:schemeClr val="accent1">
                  <a:lumOff val="16847"/>
                </a:schemeClr>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测试能力模块</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04" name="功能测试"/>
              <p:cNvSpPr/>
              <p:nvPr/>
            </p:nvSpPr>
            <p:spPr>
              <a:xfrm>
                <a:off x="1117431" y="699402"/>
                <a:ext cx="1849701" cy="599218"/>
              </a:xfrm>
              <a:prstGeom prst="roundRect">
                <a:avLst>
                  <a:gd name="adj" fmla="val 31792"/>
                </a:avLst>
              </a:prstGeom>
              <a:solidFill>
                <a:srgbClr val="27689F"/>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功能测试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05" name="接口测试"/>
              <p:cNvSpPr/>
              <p:nvPr/>
            </p:nvSpPr>
            <p:spPr>
              <a:xfrm>
                <a:off x="5762002" y="699402"/>
                <a:ext cx="1849702" cy="599218"/>
              </a:xfrm>
              <a:prstGeom prst="roundRect">
                <a:avLst>
                  <a:gd name="adj" fmla="val 31792"/>
                </a:avLst>
              </a:prstGeom>
              <a:solidFill>
                <a:srgbClr val="27689F"/>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接口测试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06" name="性能测试"/>
              <p:cNvSpPr/>
              <p:nvPr/>
            </p:nvSpPr>
            <p:spPr>
              <a:xfrm>
                <a:off x="10406574" y="666007"/>
                <a:ext cx="1849702" cy="599218"/>
              </a:xfrm>
              <a:prstGeom prst="roundRect">
                <a:avLst>
                  <a:gd name="adj" fmla="val 31792"/>
                </a:avLst>
              </a:prstGeom>
              <a:solidFill>
                <a:srgbClr val="27689F"/>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07" name="UI 测试"/>
              <p:cNvSpPr/>
              <p:nvPr/>
            </p:nvSpPr>
            <p:spPr>
              <a:xfrm>
                <a:off x="14914540" y="666007"/>
                <a:ext cx="1849702" cy="599218"/>
              </a:xfrm>
              <a:prstGeom prst="roundRect">
                <a:avLst>
                  <a:gd name="adj" fmla="val 31792"/>
                </a:avLst>
              </a:prstGeom>
              <a:solidFill>
                <a:srgbClr val="27689F"/>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UI 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409" name="测试用例管理…"/>
            <p:cNvSpPr/>
            <p:nvPr/>
          </p:nvSpPr>
          <p:spPr>
            <a:xfrm>
              <a:off x="378643" y="2815191"/>
              <a:ext cx="3328125" cy="4237710"/>
            </a:xfrm>
            <a:prstGeom prst="rect">
              <a:avLst/>
            </a:prstGeom>
            <a:noFill/>
            <a:ln w="25400" cap="flat">
              <a:solidFill>
                <a:srgbClr val="FFFFFF"/>
              </a:solidFill>
              <a:custDash>
                <a:ds d="200000" sp="200000"/>
              </a:custDash>
              <a:miter lim="400000"/>
            </a:ln>
            <a:effectLst/>
          </p:spPr>
          <p:txBody>
            <a:bodyPr wrap="square" lIns="71437" tIns="71437" rIns="71437" bIns="71437" numCol="1" anchor="ctr">
              <a:noAutofit/>
            </a:bodyPr>
            <a:lstStyle/>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测试用例管理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列表管理 脑图管理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公共用例库</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用例批量变更</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用例管理需求</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用例管理缺陷</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0" name="接口用例管理…"/>
            <p:cNvSpPr/>
            <p:nvPr/>
          </p:nvSpPr>
          <p:spPr>
            <a:xfrm>
              <a:off x="5001755" y="2806642"/>
              <a:ext cx="3328125" cy="4237710"/>
            </a:xfrm>
            <a:prstGeom prst="rect">
              <a:avLst/>
            </a:prstGeom>
            <a:noFill/>
            <a:ln w="25400" cap="flat">
              <a:solidFill>
                <a:srgbClr val="FFFFFF"/>
              </a:solidFill>
              <a:custDash>
                <a:ds d="200000" sp="200000"/>
              </a:custDash>
              <a:miter lim="400000"/>
            </a:ln>
            <a:effectLst/>
          </p:spPr>
          <p:txBody>
            <a:bodyPr wrap="square" lIns="71437" tIns="71437" rIns="71437" bIns="71437" numCol="1" anchor="ctr">
              <a:noAutofit/>
            </a:bodyPr>
            <a:lstStyle/>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接口用例管理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接口 Mock 服务</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内置数据函数</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自定义脚本</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接口场景编排</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接口测试报告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1" name="性能测试环境管理…"/>
            <p:cNvSpPr/>
            <p:nvPr/>
          </p:nvSpPr>
          <p:spPr>
            <a:xfrm>
              <a:off x="9624868" y="2790333"/>
              <a:ext cx="3328125" cy="4237710"/>
            </a:xfrm>
            <a:prstGeom prst="rect">
              <a:avLst/>
            </a:prstGeom>
            <a:noFill/>
            <a:ln w="25400" cap="flat">
              <a:solidFill>
                <a:srgbClr val="FFFFFF"/>
              </a:solidFill>
              <a:custDash>
                <a:ds d="200000" sp="200000"/>
              </a:custDash>
              <a:miter lim="400000"/>
            </a:ln>
            <a:effectLst/>
          </p:spPr>
          <p:txBody>
            <a:bodyPr wrap="square" lIns="71437" tIns="71437" rIns="71437" bIns="71437" numCol="1" anchor="ctr">
              <a:noAutofit/>
            </a:bodyPr>
            <a:lstStyle/>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性能测试环境管理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性能测试脚本管理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性能测试任务管理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压测文件管理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压测监控</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2" name="统一元素库…"/>
            <p:cNvSpPr/>
            <p:nvPr/>
          </p:nvSpPr>
          <p:spPr>
            <a:xfrm>
              <a:off x="14239420" y="2790333"/>
              <a:ext cx="3328125" cy="4237710"/>
            </a:xfrm>
            <a:prstGeom prst="rect">
              <a:avLst/>
            </a:prstGeom>
            <a:noFill/>
            <a:ln w="25400" cap="flat">
              <a:solidFill>
                <a:srgbClr val="FFFFFF"/>
              </a:solidFill>
              <a:custDash>
                <a:ds d="200000" sp="200000"/>
              </a:custDash>
              <a:miter lim="400000"/>
            </a:ln>
            <a:effectLst/>
          </p:spPr>
          <p:txBody>
            <a:bodyPr wrap="square" lIns="71437" tIns="71437" rIns="71437" bIns="71437" numCol="1" anchor="ctr">
              <a:noAutofit/>
            </a:bodyPr>
            <a:lstStyle/>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统一元素库</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测试执行控件</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元素操作 鼠标操作</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输入操作 流程控制</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弹窗操作 脚本控制</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defTabSz="1828800">
                <a:lnSpc>
                  <a:spcPct val="160000"/>
                </a:lnSpc>
                <a:defRPr sz="2400"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UI 测试报告</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9" name="成组"/>
            <p:cNvGrpSpPr/>
            <p:nvPr/>
          </p:nvGrpSpPr>
          <p:grpSpPr>
            <a:xfrm>
              <a:off x="368951" y="7278807"/>
              <a:ext cx="17189305" cy="912577"/>
              <a:chOff x="0" y="0"/>
              <a:chExt cx="17189304" cy="912575"/>
            </a:xfrm>
          </p:grpSpPr>
          <p:sp>
            <p:nvSpPr>
              <p:cNvPr id="413" name="矩形"/>
              <p:cNvSpPr/>
              <p:nvPr/>
            </p:nvSpPr>
            <p:spPr>
              <a:xfrm>
                <a:off x="0" y="0"/>
                <a:ext cx="17189305" cy="912576"/>
              </a:xfrm>
              <a:prstGeom prst="rect">
                <a:avLst/>
              </a:prstGeom>
              <a:solidFill>
                <a:srgbClr val="93609F"/>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414" name="文件数据"/>
              <p:cNvSpPr txBox="1"/>
              <p:nvPr/>
            </p:nvSpPr>
            <p:spPr>
              <a:xfrm>
                <a:off x="4083798" y="196292"/>
                <a:ext cx="2010870" cy="577203"/>
              </a:xfrm>
              <a:prstGeom prst="rect">
                <a:avLst/>
              </a:prstGeom>
              <a:noFill/>
              <a:ln w="12700" cap="flat">
                <a:noFill/>
                <a:miter lim="400000"/>
              </a:ln>
              <a:effectLst/>
            </p:spPr>
            <p:txBody>
              <a:bodyPr wrap="square" lIns="91439" tIns="91439" rIns="91439" bIns="91439" numCol="1" anchor="ctr">
                <a:no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文件数据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5" name="数据库数据"/>
              <p:cNvSpPr txBox="1"/>
              <p:nvPr/>
            </p:nvSpPr>
            <p:spPr>
              <a:xfrm>
                <a:off x="7334171" y="196292"/>
                <a:ext cx="2781026" cy="577203"/>
              </a:xfrm>
              <a:prstGeom prst="rect">
                <a:avLst/>
              </a:prstGeom>
              <a:noFill/>
              <a:ln w="12700" cap="flat">
                <a:noFill/>
                <a:miter lim="400000"/>
              </a:ln>
              <a:effectLst/>
            </p:spPr>
            <p:txBody>
              <a:bodyPr wrap="square" lIns="91439" tIns="91439" rIns="91439" bIns="91439" numCol="1" anchor="ctr">
                <a:no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数据库数据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6" name="测试数据"/>
              <p:cNvSpPr/>
              <p:nvPr/>
            </p:nvSpPr>
            <p:spPr>
              <a:xfrm>
                <a:off x="388531" y="207294"/>
                <a:ext cx="2455765" cy="566201"/>
              </a:xfrm>
              <a:prstGeom prst="roundRect">
                <a:avLst>
                  <a:gd name="adj" fmla="val 32260"/>
                </a:avLst>
              </a:prstGeom>
              <a:solidFill>
                <a:srgbClr val="27689F"/>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测试数据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7" name="自定义脚本数据"/>
              <p:cNvSpPr txBox="1"/>
              <p:nvPr/>
            </p:nvSpPr>
            <p:spPr>
              <a:xfrm>
                <a:off x="10826730" y="196292"/>
                <a:ext cx="2564651" cy="577203"/>
              </a:xfrm>
              <a:prstGeom prst="rect">
                <a:avLst/>
              </a:prstGeom>
              <a:noFill/>
              <a:ln w="12700" cap="flat">
                <a:noFill/>
                <a:miter lim="400000"/>
              </a:ln>
              <a:effectLst/>
            </p:spPr>
            <p:txBody>
              <a:bodyPr wrap="square" lIns="91439" tIns="91439" rIns="91439" bIns="91439" numCol="1" anchor="ctr">
                <a:no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自定义脚本数据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8" name="函数数据"/>
              <p:cNvSpPr txBox="1"/>
              <p:nvPr/>
            </p:nvSpPr>
            <p:spPr>
              <a:xfrm>
                <a:off x="14605071" y="196292"/>
                <a:ext cx="2341140" cy="577203"/>
              </a:xfrm>
              <a:prstGeom prst="rect">
                <a:avLst/>
              </a:prstGeom>
              <a:noFill/>
              <a:ln w="12700" cap="flat">
                <a:noFill/>
                <a:miter lim="400000"/>
              </a:ln>
              <a:effectLst/>
            </p:spPr>
            <p:txBody>
              <a:bodyPr wrap="square" lIns="91439" tIns="91439" rIns="91439" bIns="91439" numCol="1" anchor="ctr">
                <a:noAutofit/>
              </a:bodyPr>
              <a:lstStyle>
                <a:lvl1pPr defTabSz="82169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函数数据</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26" name="成组"/>
            <p:cNvGrpSpPr/>
            <p:nvPr/>
          </p:nvGrpSpPr>
          <p:grpSpPr>
            <a:xfrm>
              <a:off x="17997644" y="0"/>
              <a:ext cx="2447576" cy="8230378"/>
              <a:chOff x="0" y="0"/>
              <a:chExt cx="2447575" cy="8230377"/>
            </a:xfrm>
          </p:grpSpPr>
          <p:sp>
            <p:nvSpPr>
              <p:cNvPr id="420" name="矩形"/>
              <p:cNvSpPr/>
              <p:nvPr/>
            </p:nvSpPr>
            <p:spPr>
              <a:xfrm>
                <a:off x="72215" y="0"/>
                <a:ext cx="2375361" cy="8230378"/>
              </a:xfrm>
              <a:prstGeom prst="rect">
                <a:avLst/>
              </a:prstGeom>
              <a:solidFill>
                <a:schemeClr val="accent2">
                  <a:hueOff val="258623"/>
                  <a:satOff val="16006"/>
                  <a:lumOff val="-25205"/>
                </a:schemeClr>
              </a:solidFill>
              <a:ln w="12700" cap="flat">
                <a:noFill/>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panose="02000503000000020004"/>
                  </a:defRPr>
                </a:pPr>
              </a:p>
            </p:txBody>
          </p:sp>
          <p:sp>
            <p:nvSpPr>
              <p:cNvPr id="421" name="权限管理"/>
              <p:cNvSpPr txBox="1"/>
              <p:nvPr/>
            </p:nvSpPr>
            <p:spPr>
              <a:xfrm>
                <a:off x="6689" y="1519960"/>
                <a:ext cx="2421435" cy="1032313"/>
              </a:xfrm>
              <a:prstGeom prst="rect">
                <a:avLst/>
              </a:prstGeom>
              <a:noFill/>
              <a:ln w="12700" cap="flat">
                <a:noFill/>
                <a:miter lim="400000"/>
              </a:ln>
              <a:effectLst/>
            </p:spPr>
            <p:txBody>
              <a:bodyPr wrap="square" lIns="91439" tIns="91439" rIns="91439" bIns="91439"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权限管理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22" name="团队管理"/>
              <p:cNvSpPr txBox="1"/>
              <p:nvPr/>
            </p:nvSpPr>
            <p:spPr>
              <a:xfrm>
                <a:off x="100088" y="3359346"/>
                <a:ext cx="2347488" cy="1032313"/>
              </a:xfrm>
              <a:prstGeom prst="rect">
                <a:avLst/>
              </a:prstGeom>
              <a:noFill/>
              <a:ln w="12700" cap="flat">
                <a:noFill/>
                <a:miter lim="400000"/>
              </a:ln>
              <a:effectLst/>
            </p:spPr>
            <p:txBody>
              <a:bodyPr wrap="square" lIns="91439" tIns="91439" rIns="91439" bIns="91439"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团队管理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23" name="协作管理"/>
              <p:cNvSpPr/>
              <p:nvPr/>
            </p:nvSpPr>
            <p:spPr>
              <a:xfrm>
                <a:off x="275405" y="0"/>
                <a:ext cx="1896765" cy="657364"/>
              </a:xfrm>
              <a:prstGeom prst="roundRect">
                <a:avLst>
                  <a:gd name="adj" fmla="val 33460"/>
                </a:avLst>
              </a:prstGeom>
              <a:solidFill>
                <a:schemeClr val="accent1">
                  <a:lumOff val="16847"/>
                </a:schemeClr>
              </a:solidFill>
              <a:ln w="12700" cap="flat">
                <a:noFill/>
                <a:miter lim="400000"/>
              </a:ln>
              <a:effectLst/>
            </p:spPr>
            <p:txBody>
              <a:bodyPr wrap="square" lIns="71437" tIns="71437" rIns="71437" bIns="71437"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协作管理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24" name="项目管理"/>
              <p:cNvSpPr txBox="1"/>
              <p:nvPr/>
            </p:nvSpPr>
            <p:spPr>
              <a:xfrm>
                <a:off x="23361" y="5198733"/>
                <a:ext cx="2404763" cy="1032313"/>
              </a:xfrm>
              <a:prstGeom prst="rect">
                <a:avLst/>
              </a:prstGeom>
              <a:noFill/>
              <a:ln w="12700" cap="flat">
                <a:noFill/>
                <a:miter lim="400000"/>
              </a:ln>
              <a:effectLst/>
            </p:spPr>
            <p:txBody>
              <a:bodyPr wrap="square" lIns="91439" tIns="91439" rIns="91439" bIns="91439"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项目管理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25" name="用户管理"/>
              <p:cNvSpPr txBox="1"/>
              <p:nvPr/>
            </p:nvSpPr>
            <p:spPr>
              <a:xfrm>
                <a:off x="0" y="6915380"/>
                <a:ext cx="2395424" cy="1032312"/>
              </a:xfrm>
              <a:prstGeom prst="rect">
                <a:avLst/>
              </a:prstGeom>
              <a:noFill/>
              <a:ln w="12700" cap="flat">
                <a:noFill/>
                <a:miter lim="400000"/>
              </a:ln>
              <a:effectLst/>
            </p:spPr>
            <p:txBody>
              <a:bodyPr wrap="square" lIns="91439" tIns="91439" rIns="91439" bIns="91439" numCol="1" anchor="ctr">
                <a:noAutofit/>
              </a:bodyPr>
              <a:lstStyle>
                <a:lvl1pPr defTabSz="1828800">
                  <a:defRPr sz="2400"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用户管理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
        <p:nvSpPr>
          <p:cNvPr id="3" name="文本框 2"/>
          <p:cNvSpPr txBox="1"/>
          <p:nvPr>
            <p:custDataLst>
              <p:tags r:id="rId1"/>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2"/>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 以项目为维度的测试管理，让测试不再局限于具体测试人员-"/>
          <p:cNvSpPr txBox="1"/>
          <p:nvPr/>
        </p:nvSpPr>
        <p:spPr>
          <a:xfrm>
            <a:off x="5954848" y="2829784"/>
            <a:ext cx="12474303" cy="777875"/>
          </a:xfrm>
          <a:prstGeom prst="rect">
            <a:avLst/>
          </a:prstGeom>
          <a:ln w="12700">
            <a:miter lim="400000"/>
          </a:ln>
        </p:spPr>
        <p:txBody>
          <a:bodyPr wrap="none" lIns="71436" tIns="71436" rIns="71436" bIns="71436" anchor="ctr">
            <a:spAutoFit/>
          </a:bodyPr>
          <a:lstStyle>
            <a:lvl1pPr algn="l" defTabSz="821690">
              <a:spcBef>
                <a:spcPts val="5900"/>
              </a:spcBef>
              <a:defRPr sz="3600" b="0">
                <a:solidFill>
                  <a:srgbClr val="5E5E5E"/>
                </a:solidFill>
                <a:latin typeface="Helvetica"/>
                <a:ea typeface="Helvetica"/>
                <a:cs typeface="Helvetica"/>
                <a:sym typeface="Helvetica"/>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 以项目为维度的测试管理，让测试不再局限于具体测试人员-</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0" name="MeterSphere 的关键架构设计之二：团队协作及多租户模型"/>
          <p:cNvSpPr txBox="1"/>
          <p:nvPr/>
        </p:nvSpPr>
        <p:spPr>
          <a:xfrm>
            <a:off x="-1" y="1478738"/>
            <a:ext cx="24383998" cy="1012190"/>
          </a:xfrm>
          <a:prstGeom prst="rect">
            <a:avLst/>
          </a:prstGeom>
          <a:ln w="12700">
            <a:miter lim="400000"/>
          </a:ln>
        </p:spPr>
        <p:txBody>
          <a:bodyPr lIns="91437" tIns="91437" rIns="91437" bIns="91437">
            <a:spAutoFit/>
          </a:bodyPr>
          <a:lstStyle>
            <a:lvl1pPr defTabSz="1828800">
              <a:defRPr sz="6400">
                <a:solidFill>
                  <a:srgbClr val="5E5E5E"/>
                </a:solidFill>
                <a:latin typeface="Helvetica"/>
                <a:ea typeface="Helvetica"/>
                <a:cs typeface="Helvetica"/>
                <a:sym typeface="Helvetica"/>
              </a:defRPr>
            </a:lvl1pPr>
          </a:lstStyle>
          <a:p>
            <a:r>
              <a:rPr sz="5400">
                <a:latin typeface="微软雅黑" panose="020B0503020204020204" charset="-122"/>
                <a:ea typeface="微软雅黑" panose="020B0503020204020204" charset="-122"/>
                <a:cs typeface="微软雅黑" panose="020B0503020204020204" charset="-122"/>
                <a:sym typeface="微软雅黑" panose="020B0503020204020204" charset="-122"/>
              </a:rPr>
              <a:t>MeterSphere 关键能力设计一：协作一站式</a:t>
            </a:r>
            <a:endParaRPr sz="54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33" name="角色权限管理（菜单、操作）"/>
          <p:cNvGrpSpPr/>
          <p:nvPr/>
        </p:nvGrpSpPr>
        <p:grpSpPr>
          <a:xfrm>
            <a:off x="2822657" y="12311295"/>
            <a:ext cx="18579142" cy="889002"/>
            <a:chOff x="0" y="0"/>
            <a:chExt cx="18579140" cy="889000"/>
          </a:xfrm>
        </p:grpSpPr>
        <p:sp>
          <p:nvSpPr>
            <p:cNvPr id="431" name="矩形"/>
            <p:cNvSpPr/>
            <p:nvPr/>
          </p:nvSpPr>
          <p:spPr>
            <a:xfrm>
              <a:off x="-1" y="0"/>
              <a:ext cx="18579142" cy="889001"/>
            </a:xfrm>
            <a:prstGeom prst="rect">
              <a:avLst/>
            </a:prstGeom>
            <a:solidFill>
              <a:schemeClr val="accent2">
                <a:hueOff val="167855"/>
                <a:satOff val="17755"/>
                <a:lumOff val="-16653"/>
              </a:schemeClr>
            </a:solidFill>
            <a:ln w="12700" cap="flat">
              <a:noFill/>
              <a:miter lim="400000"/>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2" name="角色权限管理（菜单、操作）"/>
            <p:cNvSpPr txBox="1"/>
            <p:nvPr/>
          </p:nvSpPr>
          <p:spPr>
            <a:xfrm>
              <a:off x="-1" y="113031"/>
              <a:ext cx="18579142" cy="662939"/>
            </a:xfrm>
            <a:prstGeom prst="rect">
              <a:avLst/>
            </a:prstGeom>
            <a:noFill/>
            <a:ln w="12700" cap="flat">
              <a:noFill/>
              <a:miter lim="400000"/>
            </a:ln>
            <a:effectLst/>
          </p:spPr>
          <p:txBody>
            <a:bodyPr wrap="square" lIns="45718" tIns="45718" rIns="45718" bIns="45718"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角色权限管理（菜单、操作）</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36" name="共享用例库"/>
          <p:cNvGrpSpPr/>
          <p:nvPr/>
        </p:nvGrpSpPr>
        <p:grpSpPr>
          <a:xfrm>
            <a:off x="3879434" y="4037295"/>
            <a:ext cx="2589772" cy="714373"/>
            <a:chOff x="0" y="0"/>
            <a:chExt cx="2589770" cy="714371"/>
          </a:xfrm>
        </p:grpSpPr>
        <p:sp>
          <p:nvSpPr>
            <p:cNvPr id="43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5" name="共享用例库"/>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共享用例库</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39" name="项目交接"/>
          <p:cNvGrpSpPr/>
          <p:nvPr/>
        </p:nvGrpSpPr>
        <p:grpSpPr>
          <a:xfrm>
            <a:off x="3876330" y="4922456"/>
            <a:ext cx="2589772" cy="714373"/>
            <a:chOff x="0" y="0"/>
            <a:chExt cx="2589770" cy="714371"/>
          </a:xfrm>
        </p:grpSpPr>
        <p:sp>
          <p:nvSpPr>
            <p:cNvPr id="43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8" name="项目交接"/>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项目交接</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440" name="文本框 384"/>
          <p:cNvSpPr txBox="1"/>
          <p:nvPr/>
        </p:nvSpPr>
        <p:spPr>
          <a:xfrm>
            <a:off x="7304861" y="6419716"/>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甲团队</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41" name="文本框 386"/>
          <p:cNvSpPr txBox="1"/>
          <p:nvPr/>
        </p:nvSpPr>
        <p:spPr>
          <a:xfrm>
            <a:off x="1489536" y="7758141"/>
            <a:ext cx="3927428"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负责 A 项目全生命测试周期</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42" name="文本框 387"/>
          <p:cNvSpPr txBox="1"/>
          <p:nvPr/>
        </p:nvSpPr>
        <p:spPr>
          <a:xfrm>
            <a:off x="18822122" y="7686612"/>
            <a:ext cx="443653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负责 C 项目全生命测试周期</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43" name="文本框 388"/>
          <p:cNvSpPr txBox="1"/>
          <p:nvPr/>
        </p:nvSpPr>
        <p:spPr>
          <a:xfrm>
            <a:off x="10893666" y="7173572"/>
            <a:ext cx="2735330" cy="9296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共同参与项目测试（测试协同）</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46" name="用例脑图"/>
          <p:cNvGrpSpPr/>
          <p:nvPr/>
        </p:nvGrpSpPr>
        <p:grpSpPr>
          <a:xfrm>
            <a:off x="6687570" y="4037295"/>
            <a:ext cx="2589772" cy="714373"/>
            <a:chOff x="0" y="0"/>
            <a:chExt cx="2589770" cy="714371"/>
          </a:xfrm>
        </p:grpSpPr>
        <p:sp>
          <p:nvSpPr>
            <p:cNvPr id="44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45" name="用例脑图"/>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用例脑图</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49" name="场景编写"/>
          <p:cNvGrpSpPr/>
          <p:nvPr/>
        </p:nvGrpSpPr>
        <p:grpSpPr>
          <a:xfrm>
            <a:off x="6679014" y="4922456"/>
            <a:ext cx="2589772" cy="714373"/>
            <a:chOff x="0" y="0"/>
            <a:chExt cx="2589770" cy="714371"/>
          </a:xfrm>
        </p:grpSpPr>
        <p:sp>
          <p:nvSpPr>
            <p:cNvPr id="44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48" name="场景编写"/>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场景编写</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450" name="箭头: 左右 391"/>
          <p:cNvSpPr/>
          <p:nvPr/>
        </p:nvSpPr>
        <p:spPr>
          <a:xfrm>
            <a:off x="10596919" y="6479352"/>
            <a:ext cx="3328826" cy="554806"/>
          </a:xfrm>
          <a:prstGeom prst="leftRightArrow">
            <a:avLst>
              <a:gd name="adj1" fmla="val 50000"/>
              <a:gd name="adj2" fmla="val 50000"/>
            </a:avLst>
          </a:prstGeom>
          <a:ln>
            <a:solidFill>
              <a:srgbClr val="363535"/>
            </a:solidFill>
            <a:tailEnd type="triangle"/>
          </a:ln>
        </p:spPr>
        <p:txBody>
          <a:bodyPr lIns="71436" tIns="71436" rIns="71436" bIns="71436" anchor="ctr"/>
          <a:lstStyle/>
          <a:p>
            <a:pPr defTabSz="821690">
              <a:defRPr sz="6400" b="0">
                <a:latin typeface="+mn-lt"/>
                <a:ea typeface="+mn-ea"/>
                <a:cs typeface="+mn-cs"/>
                <a:sym typeface="Helvetica Neue Medium" panose="02000503000000020004"/>
              </a:defRPr>
            </a:pPr>
          </a:p>
        </p:txBody>
      </p:sp>
      <p:sp>
        <p:nvSpPr>
          <p:cNvPr id="451" name="文本框 392"/>
          <p:cNvSpPr txBox="1"/>
          <p:nvPr/>
        </p:nvSpPr>
        <p:spPr>
          <a:xfrm>
            <a:off x="10978260" y="6089459"/>
            <a:ext cx="2566142" cy="510539"/>
          </a:xfrm>
          <a:prstGeom prst="rect">
            <a:avLst/>
          </a:prstGeom>
          <a:ln w="12700">
            <a:miter lim="400000"/>
          </a:ln>
        </p:spPr>
        <p:txBody>
          <a:bodyPr lIns="45718" tIns="45718" rIns="45718" bIns="45718">
            <a:spAutoFit/>
          </a:bodyPr>
          <a:lstStyle>
            <a:lvl1pPr defTabSz="821690">
              <a:defRPr sz="2400"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人员调岗与交接</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54" name="评审协同"/>
          <p:cNvGrpSpPr/>
          <p:nvPr/>
        </p:nvGrpSpPr>
        <p:grpSpPr>
          <a:xfrm>
            <a:off x="9493490" y="4040748"/>
            <a:ext cx="2589772" cy="714373"/>
            <a:chOff x="0" y="0"/>
            <a:chExt cx="2589770" cy="714371"/>
          </a:xfrm>
        </p:grpSpPr>
        <p:sp>
          <p:nvSpPr>
            <p:cNvPr id="452"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53" name="评审协同"/>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评审协同</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57" name="计划制定"/>
          <p:cNvGrpSpPr/>
          <p:nvPr/>
        </p:nvGrpSpPr>
        <p:grpSpPr>
          <a:xfrm>
            <a:off x="9480143" y="4922456"/>
            <a:ext cx="2589772" cy="714373"/>
            <a:chOff x="0" y="0"/>
            <a:chExt cx="2589770" cy="714371"/>
          </a:xfrm>
        </p:grpSpPr>
        <p:sp>
          <p:nvSpPr>
            <p:cNvPr id="455"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56" name="计划制定"/>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计划制定</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60" name="接口规范"/>
          <p:cNvGrpSpPr/>
          <p:nvPr/>
        </p:nvGrpSpPr>
        <p:grpSpPr>
          <a:xfrm>
            <a:off x="12301625" y="4040748"/>
            <a:ext cx="2589772" cy="714373"/>
            <a:chOff x="0" y="0"/>
            <a:chExt cx="2589770" cy="714371"/>
          </a:xfrm>
        </p:grpSpPr>
        <p:sp>
          <p:nvSpPr>
            <p:cNvPr id="458"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59" name="接口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接口规范</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63" name="脚本规范"/>
          <p:cNvGrpSpPr/>
          <p:nvPr/>
        </p:nvGrpSpPr>
        <p:grpSpPr>
          <a:xfrm>
            <a:off x="12282824" y="4922456"/>
            <a:ext cx="2589772" cy="714373"/>
            <a:chOff x="0" y="0"/>
            <a:chExt cx="2589770" cy="714371"/>
          </a:xfrm>
        </p:grpSpPr>
        <p:sp>
          <p:nvSpPr>
            <p:cNvPr id="461"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62" name="脚本规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脚本规范</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66" name="数据度量"/>
          <p:cNvGrpSpPr/>
          <p:nvPr/>
        </p:nvGrpSpPr>
        <p:grpSpPr>
          <a:xfrm>
            <a:off x="17917898" y="4040748"/>
            <a:ext cx="2589772" cy="714373"/>
            <a:chOff x="0" y="0"/>
            <a:chExt cx="2589770" cy="714371"/>
          </a:xfrm>
        </p:grpSpPr>
        <p:sp>
          <p:nvSpPr>
            <p:cNvPr id="464"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65" name="数据度量"/>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数据度量</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69" name="报告分享"/>
          <p:cNvGrpSpPr/>
          <p:nvPr/>
        </p:nvGrpSpPr>
        <p:grpSpPr>
          <a:xfrm>
            <a:off x="17886638" y="4922456"/>
            <a:ext cx="2589772" cy="714373"/>
            <a:chOff x="0" y="0"/>
            <a:chExt cx="2589770" cy="714371"/>
          </a:xfrm>
        </p:grpSpPr>
        <p:sp>
          <p:nvSpPr>
            <p:cNvPr id="467"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68" name="报告分享"/>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报告分享</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72" name="版本管理"/>
          <p:cNvGrpSpPr/>
          <p:nvPr/>
        </p:nvGrpSpPr>
        <p:grpSpPr>
          <a:xfrm>
            <a:off x="15109761" y="4040748"/>
            <a:ext cx="2589773" cy="714373"/>
            <a:chOff x="0" y="0"/>
            <a:chExt cx="2589771" cy="714371"/>
          </a:xfrm>
        </p:grpSpPr>
        <p:sp>
          <p:nvSpPr>
            <p:cNvPr id="470" name="矩形"/>
            <p:cNvSpPr/>
            <p:nvPr/>
          </p:nvSpPr>
          <p:spPr>
            <a:xfrm>
              <a:off x="0" y="28412"/>
              <a:ext cx="2589772"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latin typeface="Apple Braille" panose="05000000000000000000"/>
                  <a:ea typeface="Apple Braille" panose="05000000000000000000"/>
                  <a:cs typeface="Apple Braille" panose="05000000000000000000"/>
                  <a:sym typeface="Apple Braille" panose="05000000000000000000"/>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71" name="版本管理"/>
            <p:cNvSpPr txBox="1"/>
            <p:nvPr/>
          </p:nvSpPr>
          <p:spPr>
            <a:xfrm>
              <a:off x="0" y="-1"/>
              <a:ext cx="2589772" cy="714373"/>
            </a:xfrm>
            <a:prstGeom prst="rect">
              <a:avLst/>
            </a:prstGeom>
            <a:noFill/>
            <a:ln w="12700" cap="flat">
              <a:noFill/>
              <a:miter lim="400000"/>
            </a:ln>
            <a:effectLst/>
          </p:spPr>
          <p:txBody>
            <a:bodyPr wrap="square" lIns="71435" tIns="71435" rIns="71435" bIns="71435" numCol="1" anchor="ctr">
              <a:spAutoFit/>
            </a:bodyPr>
            <a:lstStyle/>
            <a:p>
              <a:pPr defTabSz="821690">
                <a:defRPr b="0">
                  <a:solidFill>
                    <a:srgbClr val="FFFFFF"/>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版本管理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75" name="消息中心"/>
          <p:cNvGrpSpPr/>
          <p:nvPr/>
        </p:nvGrpSpPr>
        <p:grpSpPr>
          <a:xfrm>
            <a:off x="15085508" y="4922456"/>
            <a:ext cx="2589772" cy="714373"/>
            <a:chOff x="0" y="0"/>
            <a:chExt cx="2589770" cy="714371"/>
          </a:xfrm>
        </p:grpSpPr>
        <p:sp>
          <p:nvSpPr>
            <p:cNvPr id="473" name="矩形"/>
            <p:cNvSpPr/>
            <p:nvPr/>
          </p:nvSpPr>
          <p:spPr>
            <a:xfrm>
              <a:off x="0" y="28412"/>
              <a:ext cx="2589771" cy="657548"/>
            </a:xfrm>
            <a:prstGeom prst="rect">
              <a:avLst/>
            </a:prstGeom>
            <a:solidFill>
              <a:srgbClr val="5E5E5E"/>
            </a:solidFill>
            <a:ln w="12700" cap="flat">
              <a:noFill/>
              <a:miter lim="400000"/>
              <a:tailEnd type="triangle" w="med" len="med"/>
            </a:ln>
            <a:effectLst/>
          </p:spPr>
          <p:txBody>
            <a:bodyPr wrap="square" lIns="71436" tIns="71436" rIns="71436" bIns="71436" numCol="1" anchor="ctr">
              <a:noAutofit/>
            </a:bodyPr>
            <a:lstStyle/>
            <a:p>
              <a:pPr defTabSz="821690">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74" name="消息中心"/>
            <p:cNvSpPr txBox="1"/>
            <p:nvPr/>
          </p:nvSpPr>
          <p:spPr>
            <a:xfrm>
              <a:off x="0" y="-1"/>
              <a:ext cx="2589771" cy="714373"/>
            </a:xfrm>
            <a:prstGeom prst="rect">
              <a:avLst/>
            </a:prstGeom>
            <a:noFill/>
            <a:ln w="12700" cap="flat">
              <a:noFill/>
              <a:miter lim="400000"/>
            </a:ln>
            <a:effectLst/>
          </p:spPr>
          <p:txBody>
            <a:bodyPr wrap="square" lIns="71435" tIns="71435" rIns="71435" bIns="71435" numCol="1" anchor="ctr">
              <a:spAutoFit/>
            </a:bodyPr>
            <a:lstStyle>
              <a:lvl1pPr defTabSz="821690">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消息中心</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476" name="文本框 411"/>
          <p:cNvSpPr txBox="1"/>
          <p:nvPr/>
        </p:nvSpPr>
        <p:spPr>
          <a:xfrm>
            <a:off x="15281811" y="6372747"/>
            <a:ext cx="1935991" cy="662939"/>
          </a:xfrm>
          <a:prstGeom prst="rect">
            <a:avLst/>
          </a:prstGeom>
          <a:ln w="12700">
            <a:miter lim="400000"/>
          </a:ln>
        </p:spPr>
        <p:txBody>
          <a:bodyPr lIns="45718" tIns="45718" rIns="45718" bIns="45718">
            <a:spAutoFit/>
          </a:bodyPr>
          <a:lstStyle>
            <a:lvl1pPr defTabSz="821690">
              <a:defRPr b="0">
                <a:solidFill>
                  <a:srgbClr val="5E5E5E"/>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乙团队</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77" name="矩形 412"/>
          <p:cNvSpPr/>
          <p:nvPr/>
        </p:nvSpPr>
        <p:spPr>
          <a:xfrm>
            <a:off x="2634171" y="3912001"/>
            <a:ext cx="18956114" cy="1853576"/>
          </a:xfrm>
          <a:prstGeom prst="rect">
            <a:avLst/>
          </a:prstGeom>
          <a:ln w="25400">
            <a:solidFill>
              <a:srgbClr val="929292"/>
            </a:solidFill>
            <a:miter lim="400000"/>
            <a:tailEnd type="triangle"/>
          </a:ln>
        </p:spPr>
        <p:txBody>
          <a:bodyPr lIns="71436" tIns="71436" rIns="71436" bIns="71436" anchor="ctr"/>
          <a:lstStyle/>
          <a:p>
            <a:pPr defTabSz="821690">
              <a:defRPr b="0">
                <a:solidFill>
                  <a:srgbClr val="5E5E5E"/>
                </a:solidFill>
                <a:latin typeface="+mn-lt"/>
                <a:ea typeface="+mn-ea"/>
                <a:cs typeface="+mn-cs"/>
                <a:sym typeface="Helvetica Neue Medium" panose="02000503000000020004"/>
              </a:defRPr>
            </a:pPr>
          </a:p>
        </p:txBody>
      </p:sp>
      <p:grpSp>
        <p:nvGrpSpPr>
          <p:cNvPr id="494" name="成组"/>
          <p:cNvGrpSpPr/>
          <p:nvPr/>
        </p:nvGrpSpPr>
        <p:grpSpPr>
          <a:xfrm>
            <a:off x="2463555" y="8426676"/>
            <a:ext cx="6068467" cy="3523736"/>
            <a:chOff x="0" y="0"/>
            <a:chExt cx="6068466" cy="3523734"/>
          </a:xfrm>
        </p:grpSpPr>
        <p:sp>
          <p:nvSpPr>
            <p:cNvPr id="478"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81" name="测试跟踪"/>
            <p:cNvGrpSpPr/>
            <p:nvPr/>
          </p:nvGrpSpPr>
          <p:grpSpPr>
            <a:xfrm>
              <a:off x="455138" y="1317366"/>
              <a:ext cx="2407462" cy="889002"/>
              <a:chOff x="0" y="0"/>
              <a:chExt cx="2407460" cy="889000"/>
            </a:xfrm>
          </p:grpSpPr>
          <p:sp>
            <p:nvSpPr>
              <p:cNvPr id="479"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0"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测试跟踪</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84" name="项目 A"/>
            <p:cNvGrpSpPr/>
            <p:nvPr/>
          </p:nvGrpSpPr>
          <p:grpSpPr>
            <a:xfrm>
              <a:off x="494232" y="173608"/>
              <a:ext cx="5080003" cy="889002"/>
              <a:chOff x="0" y="0"/>
              <a:chExt cx="5080001" cy="889000"/>
            </a:xfrm>
          </p:grpSpPr>
          <p:sp>
            <p:nvSpPr>
              <p:cNvPr id="482"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3" name="项目 A"/>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项目 A</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87" name="测试跟踪"/>
            <p:cNvGrpSpPr/>
            <p:nvPr/>
          </p:nvGrpSpPr>
          <p:grpSpPr>
            <a:xfrm>
              <a:off x="3176447" y="1317366"/>
              <a:ext cx="2407463" cy="889002"/>
              <a:chOff x="0" y="0"/>
              <a:chExt cx="2407461" cy="889000"/>
            </a:xfrm>
          </p:grpSpPr>
          <p:sp>
            <p:nvSpPr>
              <p:cNvPr id="48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6"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接口测试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90" name="测试跟踪"/>
            <p:cNvGrpSpPr/>
            <p:nvPr/>
          </p:nvGrpSpPr>
          <p:grpSpPr>
            <a:xfrm>
              <a:off x="455138" y="2452189"/>
              <a:ext cx="2407462" cy="889002"/>
              <a:chOff x="0" y="0"/>
              <a:chExt cx="2407460" cy="889000"/>
            </a:xfrm>
          </p:grpSpPr>
          <p:sp>
            <p:nvSpPr>
              <p:cNvPr id="488"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9"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UI 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93" name="测试跟踪"/>
            <p:cNvGrpSpPr/>
            <p:nvPr/>
          </p:nvGrpSpPr>
          <p:grpSpPr>
            <a:xfrm>
              <a:off x="3176447" y="2452189"/>
              <a:ext cx="2407463" cy="889002"/>
              <a:chOff x="0" y="0"/>
              <a:chExt cx="2407461" cy="889000"/>
            </a:xfrm>
          </p:grpSpPr>
          <p:sp>
            <p:nvSpPr>
              <p:cNvPr id="491"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92"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511" name="成组"/>
          <p:cNvGrpSpPr/>
          <p:nvPr/>
        </p:nvGrpSpPr>
        <p:grpSpPr>
          <a:xfrm>
            <a:off x="9049222" y="8492356"/>
            <a:ext cx="6068466" cy="3523736"/>
            <a:chOff x="0" y="0"/>
            <a:chExt cx="6068465" cy="3523734"/>
          </a:xfrm>
        </p:grpSpPr>
        <p:sp>
          <p:nvSpPr>
            <p:cNvPr id="495" name="MeterSphere 开源持续测试平台"/>
            <p:cNvSpPr/>
            <p:nvPr/>
          </p:nvSpPr>
          <p:spPr>
            <a:xfrm>
              <a:off x="-1" y="0"/>
              <a:ext cx="6068467" cy="3523736"/>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98" name="测试跟踪"/>
            <p:cNvGrpSpPr/>
            <p:nvPr/>
          </p:nvGrpSpPr>
          <p:grpSpPr>
            <a:xfrm>
              <a:off x="455138" y="1317366"/>
              <a:ext cx="2407462" cy="889002"/>
              <a:chOff x="0" y="0"/>
              <a:chExt cx="2407460" cy="889000"/>
            </a:xfrm>
          </p:grpSpPr>
          <p:sp>
            <p:nvSpPr>
              <p:cNvPr id="496"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97"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测试跟踪</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01" name="项目 B"/>
            <p:cNvGrpSpPr/>
            <p:nvPr/>
          </p:nvGrpSpPr>
          <p:grpSpPr>
            <a:xfrm>
              <a:off x="494232" y="173608"/>
              <a:ext cx="5080002" cy="889002"/>
              <a:chOff x="0" y="0"/>
              <a:chExt cx="5080001" cy="889000"/>
            </a:xfrm>
          </p:grpSpPr>
          <p:sp>
            <p:nvSpPr>
              <p:cNvPr id="499" name="矩形"/>
              <p:cNvSpPr/>
              <p:nvPr/>
            </p:nvSpPr>
            <p:spPr>
              <a:xfrm>
                <a:off x="-1" y="0"/>
                <a:ext cx="5080003"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0" name="项目 B"/>
              <p:cNvSpPr txBox="1"/>
              <p:nvPr/>
            </p:nvSpPr>
            <p:spPr>
              <a:xfrm>
                <a:off x="-1" y="55564"/>
                <a:ext cx="5080003"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项目 B</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04" name="测试跟踪"/>
            <p:cNvGrpSpPr/>
            <p:nvPr/>
          </p:nvGrpSpPr>
          <p:grpSpPr>
            <a:xfrm>
              <a:off x="3176447" y="1317366"/>
              <a:ext cx="2407463" cy="889002"/>
              <a:chOff x="0" y="0"/>
              <a:chExt cx="2407461" cy="889000"/>
            </a:xfrm>
          </p:grpSpPr>
          <p:sp>
            <p:nvSpPr>
              <p:cNvPr id="502"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3"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接口测试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07" name="测试跟踪"/>
            <p:cNvGrpSpPr/>
            <p:nvPr/>
          </p:nvGrpSpPr>
          <p:grpSpPr>
            <a:xfrm>
              <a:off x="455138" y="2452190"/>
              <a:ext cx="2407462" cy="889002"/>
              <a:chOff x="0" y="0"/>
              <a:chExt cx="2407460" cy="889000"/>
            </a:xfrm>
          </p:grpSpPr>
          <p:sp>
            <p:nvSpPr>
              <p:cNvPr id="505"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6"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UI 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10" name="测试跟踪"/>
            <p:cNvGrpSpPr/>
            <p:nvPr/>
          </p:nvGrpSpPr>
          <p:grpSpPr>
            <a:xfrm>
              <a:off x="3176447" y="2452190"/>
              <a:ext cx="2407463" cy="889002"/>
              <a:chOff x="0" y="0"/>
              <a:chExt cx="2407461" cy="889000"/>
            </a:xfrm>
          </p:grpSpPr>
          <p:sp>
            <p:nvSpPr>
              <p:cNvPr id="508"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9"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528" name="成组"/>
          <p:cNvGrpSpPr/>
          <p:nvPr/>
        </p:nvGrpSpPr>
        <p:grpSpPr>
          <a:xfrm>
            <a:off x="15692434" y="8492358"/>
            <a:ext cx="6068468" cy="3523735"/>
            <a:chOff x="0" y="0"/>
            <a:chExt cx="6068466" cy="3523734"/>
          </a:xfrm>
        </p:grpSpPr>
        <p:sp>
          <p:nvSpPr>
            <p:cNvPr id="512" name="MeterSphere 开源持续测试平台"/>
            <p:cNvSpPr/>
            <p:nvPr/>
          </p:nvSpPr>
          <p:spPr>
            <a:xfrm>
              <a:off x="0" y="-1"/>
              <a:ext cx="6068467" cy="3523735"/>
            </a:xfrm>
            <a:prstGeom prst="rect">
              <a:avLst/>
            </a:prstGeom>
            <a:noFill/>
            <a:ln w="25400" cap="flat">
              <a:solidFill>
                <a:srgbClr val="929292"/>
              </a:solidFill>
              <a:prstDash val="sysDot"/>
              <a:miter lim="400000"/>
            </a:ln>
            <a:effectLst/>
          </p:spPr>
          <p:txBody>
            <a:bodyPr wrap="square" lIns="71436" tIns="71436" rIns="71436" bIns="71436" numCol="1" anchor="t">
              <a:noAutofit/>
            </a:bodyPr>
            <a:lstStyle/>
            <a:p>
              <a:pPr defTabSz="821690">
                <a:lnSpc>
                  <a:spcPct val="150000"/>
                </a:lnSpc>
                <a:defRPr>
                  <a:solidFill>
                    <a:srgbClr val="783887"/>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15" name="测试跟踪"/>
            <p:cNvGrpSpPr/>
            <p:nvPr/>
          </p:nvGrpSpPr>
          <p:grpSpPr>
            <a:xfrm>
              <a:off x="455138" y="1317366"/>
              <a:ext cx="2407462" cy="889002"/>
              <a:chOff x="0" y="0"/>
              <a:chExt cx="2407460" cy="889000"/>
            </a:xfrm>
          </p:grpSpPr>
          <p:sp>
            <p:nvSpPr>
              <p:cNvPr id="513"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4" name="测试跟踪"/>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测试跟踪</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18" name="项目 C"/>
            <p:cNvGrpSpPr/>
            <p:nvPr/>
          </p:nvGrpSpPr>
          <p:grpSpPr>
            <a:xfrm>
              <a:off x="494232" y="173608"/>
              <a:ext cx="5080003" cy="889002"/>
              <a:chOff x="0" y="0"/>
              <a:chExt cx="5080001" cy="889000"/>
            </a:xfrm>
          </p:grpSpPr>
          <p:sp>
            <p:nvSpPr>
              <p:cNvPr id="516" name="矩形"/>
              <p:cNvSpPr/>
              <p:nvPr/>
            </p:nvSpPr>
            <p:spPr>
              <a:xfrm>
                <a:off x="0" y="0"/>
                <a:ext cx="5080002" cy="889001"/>
              </a:xfrm>
              <a:prstGeom prst="rect">
                <a:avLst/>
              </a:prstGeom>
              <a:solidFill>
                <a:srgbClr val="0070C0"/>
              </a:solidFill>
              <a:ln w="12700" cap="flat">
                <a:noFill/>
                <a:miter lim="400000"/>
                <a:tailEnd type="triangle" w="med" len="med"/>
              </a:ln>
              <a:effectLst/>
            </p:spPr>
            <p:txBody>
              <a:bodyPr wrap="square" lIns="71436" tIns="71436" rIns="71436" bIns="71436" numCol="1" anchor="ctr">
                <a:noAutofit/>
              </a:bodyPr>
              <a:lstStyle/>
              <a:p>
                <a: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7" name="项目 C"/>
              <p:cNvSpPr txBox="1"/>
              <p:nvPr/>
            </p:nvSpPr>
            <p:spPr>
              <a:xfrm>
                <a:off x="0" y="55564"/>
                <a:ext cx="5080002" cy="777873"/>
              </a:xfrm>
              <a:prstGeom prst="rect">
                <a:avLst/>
              </a:prstGeom>
              <a:noFill/>
              <a:ln w="12700" cap="flat">
                <a:noFill/>
                <a:miter lim="400000"/>
              </a:ln>
              <a:effectLst/>
            </p:spPr>
            <p:txBody>
              <a:bodyPr wrap="square" lIns="71435" tIns="71435" rIns="71435" bIns="71435" numCol="1" anchor="ctr">
                <a:spAutoFit/>
              </a:bodyPr>
              <a:lstStyle>
                <a:lvl1pPr defTabSz="821690">
                  <a:defRPr sz="3600" b="0">
                    <a:solidFill>
                      <a:srgbClr val="FFFFFF"/>
                    </a:solidFill>
                    <a:latin typeface="Apple Braille" panose="05000000000000000000"/>
                    <a:ea typeface="Apple Braille" panose="05000000000000000000"/>
                    <a:cs typeface="Apple Braille" panose="05000000000000000000"/>
                    <a:sym typeface="Apple Braille" panose="05000000000000000000"/>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项目 C</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21" name="测试跟踪"/>
            <p:cNvGrpSpPr/>
            <p:nvPr/>
          </p:nvGrpSpPr>
          <p:grpSpPr>
            <a:xfrm>
              <a:off x="3176447" y="1317366"/>
              <a:ext cx="2407463" cy="889002"/>
              <a:chOff x="0" y="0"/>
              <a:chExt cx="2407461" cy="889000"/>
            </a:xfrm>
          </p:grpSpPr>
          <p:sp>
            <p:nvSpPr>
              <p:cNvPr id="519"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0" name="接口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接口测试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24" name="测试跟踪"/>
            <p:cNvGrpSpPr/>
            <p:nvPr/>
          </p:nvGrpSpPr>
          <p:grpSpPr>
            <a:xfrm>
              <a:off x="455138" y="2452189"/>
              <a:ext cx="2407462" cy="889002"/>
              <a:chOff x="0" y="0"/>
              <a:chExt cx="2407460" cy="889000"/>
            </a:xfrm>
          </p:grpSpPr>
          <p:sp>
            <p:nvSpPr>
              <p:cNvPr id="522" name="矩形"/>
              <p:cNvSpPr/>
              <p:nvPr/>
            </p:nvSpPr>
            <p:spPr>
              <a:xfrm>
                <a:off x="0" y="0"/>
                <a:ext cx="2407461"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3" name="UI 测试"/>
              <p:cNvSpPr txBox="1"/>
              <p:nvPr/>
            </p:nvSpPr>
            <p:spPr>
              <a:xfrm>
                <a:off x="0" y="87314"/>
                <a:ext cx="2407461"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UI 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27" name="测试跟踪"/>
            <p:cNvGrpSpPr/>
            <p:nvPr/>
          </p:nvGrpSpPr>
          <p:grpSpPr>
            <a:xfrm>
              <a:off x="3176447" y="2452189"/>
              <a:ext cx="2407463" cy="889002"/>
              <a:chOff x="0" y="0"/>
              <a:chExt cx="2407461" cy="889000"/>
            </a:xfrm>
          </p:grpSpPr>
          <p:sp>
            <p:nvSpPr>
              <p:cNvPr id="525" name="矩形"/>
              <p:cNvSpPr/>
              <p:nvPr/>
            </p:nvSpPr>
            <p:spPr>
              <a:xfrm>
                <a:off x="0" y="0"/>
                <a:ext cx="2407462" cy="889001"/>
              </a:xfrm>
              <a:prstGeom prst="rect">
                <a:avLst/>
              </a:prstGeom>
              <a:solidFill>
                <a:srgbClr val="783887"/>
              </a:solidFill>
              <a:ln w="12700" cap="flat">
                <a:noFill/>
                <a:miter lim="400000"/>
              </a:ln>
              <a:effectLst/>
            </p:spPr>
            <p:txBody>
              <a:bodyPr wrap="square" lIns="71436" tIns="71436" rIns="71436" bIns="71436" numCol="1" anchor="ctr">
                <a:noAutofit/>
              </a:bodyPr>
              <a:lstStyle/>
              <a:p>
                <a:pPr defTabSz="821690">
                  <a:lnSpc>
                    <a:spcPct val="150000"/>
                  </a:lnSpc>
                  <a:defRPr b="0">
                    <a:solidFill>
                      <a:srgbClr val="FFFFFF"/>
                    </a:solidFill>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6" name="性能测试"/>
              <p:cNvSpPr txBox="1"/>
              <p:nvPr/>
            </p:nvSpPr>
            <p:spPr>
              <a:xfrm>
                <a:off x="0" y="87314"/>
                <a:ext cx="2407462" cy="714373"/>
              </a:xfrm>
              <a:prstGeom prst="rect">
                <a:avLst/>
              </a:prstGeom>
              <a:noFill/>
              <a:ln w="12700" cap="flat">
                <a:noFill/>
                <a:miter lim="400000"/>
              </a:ln>
              <a:effectLst/>
            </p:spPr>
            <p:txBody>
              <a:bodyPr wrap="square" lIns="71435" tIns="71435" rIns="71435" bIns="71435" numCol="1" anchor="ctr">
                <a:spAutoFit/>
              </a:bodyPr>
              <a:lstStyle>
                <a:lvl1pPr defTabSz="821690">
                  <a:lnSpc>
                    <a:spcPct val="150000"/>
                  </a:lnSpc>
                  <a:defRPr b="0">
                    <a:solidFill>
                      <a:srgbClr val="FFFFFF"/>
                    </a:solidFill>
                  </a:defRPr>
                </a:lvl1pPr>
              </a:lstStyle>
              <a:p>
                <a:r>
                  <a:rPr>
                    <a:latin typeface="微软雅黑" panose="020B0503020204020204" charset="-122"/>
                    <a:ea typeface="微软雅黑" panose="020B0503020204020204" charset="-122"/>
                    <a:cs typeface="微软雅黑" panose="020B0503020204020204" charset="-122"/>
                    <a:sym typeface="微软雅黑" panose="020B0503020204020204" charset="-122"/>
                  </a:rPr>
                  <a:t>性能测试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
        <p:nvSpPr>
          <p:cNvPr id="529" name="形状"/>
          <p:cNvSpPr/>
          <p:nvPr/>
        </p:nvSpPr>
        <p:spPr>
          <a:xfrm>
            <a:off x="6468639"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0" name="连接线"/>
          <p:cNvSpPr/>
          <p:nvPr/>
        </p:nvSpPr>
        <p:spPr>
          <a:xfrm>
            <a:off x="6255544" y="7082655"/>
            <a:ext cx="1405588" cy="13313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79" y="13019"/>
                  <a:pt x="12779" y="5819"/>
                  <a:pt x="21600" y="0"/>
                </a:cubicBezTo>
              </a:path>
            </a:pathLst>
          </a:custGeom>
          <a:ln w="50800">
            <a:solidFill>
              <a:srgbClr val="783887"/>
            </a:solidFill>
            <a:miter lim="400000"/>
            <a:headEnd type="triangle"/>
          </a:ln>
        </p:spPr>
        <p:txBody>
          <a:bodyPr lIns="71436" tIns="71436" rIns="71436" bIns="71436"/>
          <a:lstStyle/>
          <a:p>
            <a:pPr defTabSz="821690"/>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1" name="连接线"/>
          <p:cNvSpPr/>
          <p:nvPr/>
        </p:nvSpPr>
        <p:spPr>
          <a:xfrm>
            <a:off x="9240849" y="6974695"/>
            <a:ext cx="2709022" cy="15049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53" y="12507"/>
                  <a:pt x="10953" y="5307"/>
                  <a:pt x="0" y="0"/>
                </a:cubicBezTo>
              </a:path>
            </a:pathLst>
          </a:custGeom>
          <a:ln w="50800">
            <a:solidFill>
              <a:srgbClr val="783887"/>
            </a:solidFill>
            <a:miter lim="400000"/>
            <a:headEnd type="triangle"/>
          </a:ln>
        </p:spPr>
        <p:txBody>
          <a:bodyPr lIns="71436" tIns="71436" rIns="71436" bIns="71436"/>
          <a:lstStyle/>
          <a:p>
            <a:pPr defTabSz="821690"/>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2" name="连接线"/>
          <p:cNvSpPr/>
          <p:nvPr/>
        </p:nvSpPr>
        <p:spPr>
          <a:xfrm>
            <a:off x="12914396" y="7022390"/>
            <a:ext cx="2367417" cy="14572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91" y="13031"/>
                  <a:pt x="12091" y="5831"/>
                  <a:pt x="21600" y="0"/>
                </a:cubicBezTo>
              </a:path>
            </a:pathLst>
          </a:custGeom>
          <a:ln w="50800">
            <a:solidFill>
              <a:srgbClr val="783887"/>
            </a:solidFill>
            <a:miter lim="400000"/>
            <a:headEnd type="triangle"/>
          </a:ln>
        </p:spPr>
        <p:txBody>
          <a:bodyPr lIns="71436" tIns="71436" rIns="71436" bIns="71436"/>
          <a:lstStyle/>
          <a:p>
            <a:pPr defTabSz="821690"/>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3" name="连接线"/>
          <p:cNvSpPr/>
          <p:nvPr/>
        </p:nvSpPr>
        <p:spPr>
          <a:xfrm>
            <a:off x="17075895" y="7035685"/>
            <a:ext cx="1167429" cy="1363077"/>
          </a:xfrm>
          <a:custGeom>
            <a:avLst/>
            <a:gdLst/>
            <a:ahLst/>
            <a:cxnLst>
              <a:cxn ang="0">
                <a:pos x="wd2" y="hd2"/>
              </a:cxn>
              <a:cxn ang="5400000">
                <a:pos x="wd2" y="hd2"/>
              </a:cxn>
              <a:cxn ang="10800000">
                <a:pos x="wd2" y="hd2"/>
              </a:cxn>
              <a:cxn ang="16200000">
                <a:pos x="wd2" y="hd2"/>
              </a:cxn>
            </a:cxnLst>
            <a:rect l="0" t="0" r="r" b="b"/>
            <a:pathLst>
              <a:path w="19403" h="21600" extrusionOk="0">
                <a:moveTo>
                  <a:pt x="18722" y="21600"/>
                </a:moveTo>
                <a:cubicBezTo>
                  <a:pt x="21600" y="14064"/>
                  <a:pt x="15359" y="6864"/>
                  <a:pt x="0" y="0"/>
                </a:cubicBezTo>
              </a:path>
            </a:pathLst>
          </a:custGeom>
          <a:ln w="50800">
            <a:solidFill>
              <a:srgbClr val="783887"/>
            </a:solidFill>
            <a:miter lim="400000"/>
            <a:headEnd type="triangle"/>
          </a:ln>
        </p:spPr>
        <p:txBody>
          <a:bodyPr lIns="71436" tIns="71436" rIns="71436" bIns="71436"/>
          <a:lstStyle/>
          <a:p>
            <a:pPr defTabSz="821690"/>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4" name="形状"/>
          <p:cNvSpPr/>
          <p:nvPr/>
        </p:nvSpPr>
        <p:spPr>
          <a:xfrm>
            <a:off x="17324221" y="6372764"/>
            <a:ext cx="960000" cy="790917"/>
          </a:xfrm>
          <a:custGeom>
            <a:avLst/>
            <a:gdLst/>
            <a:ahLst/>
            <a:cxnLst>
              <a:cxn ang="0">
                <a:pos x="wd2" y="hd2"/>
              </a:cxn>
              <a:cxn ang="5400000">
                <a:pos x="wd2" y="hd2"/>
              </a:cxn>
              <a:cxn ang="10800000">
                <a:pos x="wd2" y="hd2"/>
              </a:cxn>
              <a:cxn ang="16200000">
                <a:pos x="wd2" y="hd2"/>
              </a:cxn>
            </a:cxnLst>
            <a:rect l="0" t="0" r="r" b="b"/>
            <a:pathLst>
              <a:path w="21343" h="20937" extrusionOk="0">
                <a:moveTo>
                  <a:pt x="13084" y="11936"/>
                </a:moveTo>
                <a:cubicBezTo>
                  <a:pt x="12449" y="11936"/>
                  <a:pt x="11814" y="11936"/>
                  <a:pt x="11178" y="11936"/>
                </a:cubicBezTo>
                <a:cubicBezTo>
                  <a:pt x="10861" y="11936"/>
                  <a:pt x="10543" y="11936"/>
                  <a:pt x="10225" y="11557"/>
                </a:cubicBezTo>
                <a:cubicBezTo>
                  <a:pt x="9908" y="11178"/>
                  <a:pt x="9908" y="10421"/>
                  <a:pt x="9590" y="10042"/>
                </a:cubicBezTo>
                <a:cubicBezTo>
                  <a:pt x="10225" y="9284"/>
                  <a:pt x="10543" y="8905"/>
                  <a:pt x="10543" y="8147"/>
                </a:cubicBezTo>
                <a:cubicBezTo>
                  <a:pt x="10861" y="7768"/>
                  <a:pt x="11178" y="7768"/>
                  <a:pt x="11178" y="7389"/>
                </a:cubicBezTo>
                <a:cubicBezTo>
                  <a:pt x="11178" y="7010"/>
                  <a:pt x="11496" y="6631"/>
                  <a:pt x="11496" y="5873"/>
                </a:cubicBezTo>
                <a:cubicBezTo>
                  <a:pt x="11496" y="5873"/>
                  <a:pt x="11496" y="5873"/>
                  <a:pt x="11496" y="5873"/>
                </a:cubicBezTo>
                <a:cubicBezTo>
                  <a:pt x="11178" y="5494"/>
                  <a:pt x="11178" y="5494"/>
                  <a:pt x="11178" y="5494"/>
                </a:cubicBezTo>
                <a:cubicBezTo>
                  <a:pt x="11178" y="5494"/>
                  <a:pt x="11178" y="5494"/>
                  <a:pt x="11178" y="5494"/>
                </a:cubicBezTo>
                <a:cubicBezTo>
                  <a:pt x="11496" y="3221"/>
                  <a:pt x="11178" y="2084"/>
                  <a:pt x="10225" y="1326"/>
                </a:cubicBezTo>
                <a:cubicBezTo>
                  <a:pt x="8955" y="-190"/>
                  <a:pt x="6414" y="-190"/>
                  <a:pt x="5143" y="947"/>
                </a:cubicBezTo>
                <a:cubicBezTo>
                  <a:pt x="4190" y="1705"/>
                  <a:pt x="3872" y="3221"/>
                  <a:pt x="3872" y="5494"/>
                </a:cubicBezTo>
                <a:cubicBezTo>
                  <a:pt x="3872" y="5494"/>
                  <a:pt x="3872" y="5494"/>
                  <a:pt x="3872" y="5494"/>
                </a:cubicBezTo>
                <a:cubicBezTo>
                  <a:pt x="3872" y="5873"/>
                  <a:pt x="3872" y="5873"/>
                  <a:pt x="3872" y="5873"/>
                </a:cubicBezTo>
                <a:cubicBezTo>
                  <a:pt x="3872" y="5873"/>
                  <a:pt x="3872" y="5873"/>
                  <a:pt x="3872" y="5873"/>
                </a:cubicBezTo>
                <a:cubicBezTo>
                  <a:pt x="3872" y="6631"/>
                  <a:pt x="3872" y="7010"/>
                  <a:pt x="3872" y="7389"/>
                </a:cubicBezTo>
                <a:cubicBezTo>
                  <a:pt x="3872" y="7768"/>
                  <a:pt x="4190" y="7768"/>
                  <a:pt x="4508" y="8147"/>
                </a:cubicBezTo>
                <a:cubicBezTo>
                  <a:pt x="4508" y="8526"/>
                  <a:pt x="4825" y="9284"/>
                  <a:pt x="5143" y="9663"/>
                </a:cubicBezTo>
                <a:cubicBezTo>
                  <a:pt x="5143" y="10421"/>
                  <a:pt x="4825" y="11178"/>
                  <a:pt x="4508" y="11557"/>
                </a:cubicBezTo>
                <a:cubicBezTo>
                  <a:pt x="4508" y="11557"/>
                  <a:pt x="4190" y="11936"/>
                  <a:pt x="3555" y="11557"/>
                </a:cubicBezTo>
                <a:cubicBezTo>
                  <a:pt x="3237" y="11557"/>
                  <a:pt x="2602" y="11557"/>
                  <a:pt x="2284" y="11557"/>
                </a:cubicBezTo>
                <a:cubicBezTo>
                  <a:pt x="696" y="13452"/>
                  <a:pt x="-257" y="16863"/>
                  <a:pt x="61" y="19515"/>
                </a:cubicBezTo>
                <a:cubicBezTo>
                  <a:pt x="2284" y="21410"/>
                  <a:pt x="13402" y="21410"/>
                  <a:pt x="14990" y="19515"/>
                </a:cubicBezTo>
                <a:cubicBezTo>
                  <a:pt x="14990" y="17242"/>
                  <a:pt x="14672" y="13831"/>
                  <a:pt x="13084" y="11936"/>
                </a:cubicBezTo>
                <a:close/>
                <a:moveTo>
                  <a:pt x="19755" y="8147"/>
                </a:moveTo>
                <a:cubicBezTo>
                  <a:pt x="21025" y="9284"/>
                  <a:pt x="21343" y="11936"/>
                  <a:pt x="21343" y="13452"/>
                </a:cubicBezTo>
                <a:cubicBezTo>
                  <a:pt x="20708" y="14210"/>
                  <a:pt x="18167" y="14210"/>
                  <a:pt x="15625" y="14210"/>
                </a:cubicBezTo>
                <a:cubicBezTo>
                  <a:pt x="15308" y="12694"/>
                  <a:pt x="14672" y="11557"/>
                  <a:pt x="13719" y="10799"/>
                </a:cubicBezTo>
                <a:cubicBezTo>
                  <a:pt x="13402" y="10042"/>
                  <a:pt x="13402" y="10042"/>
                  <a:pt x="13402" y="10042"/>
                </a:cubicBezTo>
                <a:cubicBezTo>
                  <a:pt x="13084" y="10042"/>
                  <a:pt x="13084" y="10042"/>
                  <a:pt x="13084" y="10042"/>
                </a:cubicBezTo>
                <a:cubicBezTo>
                  <a:pt x="12449" y="10042"/>
                  <a:pt x="11814" y="10042"/>
                  <a:pt x="11178" y="10042"/>
                </a:cubicBezTo>
                <a:cubicBezTo>
                  <a:pt x="11178" y="10042"/>
                  <a:pt x="11178" y="10042"/>
                  <a:pt x="11178" y="10042"/>
                </a:cubicBezTo>
                <a:cubicBezTo>
                  <a:pt x="11496" y="10042"/>
                  <a:pt x="11814" y="9284"/>
                  <a:pt x="11814" y="8905"/>
                </a:cubicBezTo>
                <a:cubicBezTo>
                  <a:pt x="12131" y="8905"/>
                  <a:pt x="12131" y="8526"/>
                  <a:pt x="12449" y="8147"/>
                </a:cubicBezTo>
                <a:cubicBezTo>
                  <a:pt x="12767" y="8147"/>
                  <a:pt x="13084" y="8147"/>
                  <a:pt x="13402" y="8147"/>
                </a:cubicBezTo>
                <a:cubicBezTo>
                  <a:pt x="13719" y="8147"/>
                  <a:pt x="13719" y="8147"/>
                  <a:pt x="14037" y="7768"/>
                </a:cubicBezTo>
                <a:cubicBezTo>
                  <a:pt x="14037" y="7768"/>
                  <a:pt x="14355" y="7010"/>
                  <a:pt x="14355" y="6631"/>
                </a:cubicBezTo>
                <a:cubicBezTo>
                  <a:pt x="14037" y="6252"/>
                  <a:pt x="14037" y="5873"/>
                  <a:pt x="13719" y="5494"/>
                </a:cubicBezTo>
                <a:cubicBezTo>
                  <a:pt x="13719" y="5115"/>
                  <a:pt x="13402" y="5115"/>
                  <a:pt x="13402" y="4736"/>
                </a:cubicBezTo>
                <a:cubicBezTo>
                  <a:pt x="13402" y="4736"/>
                  <a:pt x="13402" y="4357"/>
                  <a:pt x="13402" y="3978"/>
                </a:cubicBezTo>
                <a:cubicBezTo>
                  <a:pt x="13402" y="3599"/>
                  <a:pt x="13402" y="3599"/>
                  <a:pt x="13402" y="3599"/>
                </a:cubicBezTo>
                <a:cubicBezTo>
                  <a:pt x="13402" y="3599"/>
                  <a:pt x="13402" y="3599"/>
                  <a:pt x="13402" y="3599"/>
                </a:cubicBezTo>
                <a:cubicBezTo>
                  <a:pt x="13402" y="3599"/>
                  <a:pt x="13402" y="3599"/>
                  <a:pt x="13402" y="3599"/>
                </a:cubicBezTo>
                <a:cubicBezTo>
                  <a:pt x="13402" y="2084"/>
                  <a:pt x="13719" y="947"/>
                  <a:pt x="14355" y="568"/>
                </a:cubicBezTo>
                <a:cubicBezTo>
                  <a:pt x="15308" y="-190"/>
                  <a:pt x="16896" y="-190"/>
                  <a:pt x="17849" y="568"/>
                </a:cubicBezTo>
                <a:cubicBezTo>
                  <a:pt x="18484" y="1326"/>
                  <a:pt x="18802" y="2084"/>
                  <a:pt x="18484" y="3599"/>
                </a:cubicBezTo>
                <a:cubicBezTo>
                  <a:pt x="18484" y="3599"/>
                  <a:pt x="18484" y="3599"/>
                  <a:pt x="18484" y="3599"/>
                </a:cubicBezTo>
                <a:cubicBezTo>
                  <a:pt x="18802" y="3599"/>
                  <a:pt x="18802" y="3599"/>
                  <a:pt x="18802" y="3599"/>
                </a:cubicBezTo>
                <a:cubicBezTo>
                  <a:pt x="18802" y="3978"/>
                  <a:pt x="18802" y="3978"/>
                  <a:pt x="18802" y="3978"/>
                </a:cubicBezTo>
                <a:cubicBezTo>
                  <a:pt x="18802" y="4357"/>
                  <a:pt x="18484" y="4736"/>
                  <a:pt x="18484" y="4736"/>
                </a:cubicBezTo>
                <a:cubicBezTo>
                  <a:pt x="18484" y="5115"/>
                  <a:pt x="18484" y="5115"/>
                  <a:pt x="18167" y="5494"/>
                </a:cubicBezTo>
                <a:cubicBezTo>
                  <a:pt x="18167" y="5873"/>
                  <a:pt x="17849" y="6252"/>
                  <a:pt x="17531" y="6631"/>
                </a:cubicBezTo>
                <a:cubicBezTo>
                  <a:pt x="17531" y="7010"/>
                  <a:pt x="17849" y="7389"/>
                  <a:pt x="17849" y="7768"/>
                </a:cubicBezTo>
                <a:cubicBezTo>
                  <a:pt x="18167" y="8147"/>
                  <a:pt x="18167" y="8147"/>
                  <a:pt x="18484" y="8147"/>
                </a:cubicBezTo>
                <a:cubicBezTo>
                  <a:pt x="18802" y="8147"/>
                  <a:pt x="19437" y="8147"/>
                  <a:pt x="19755" y="8147"/>
                </a:cubicBezTo>
                <a:close/>
              </a:path>
            </a:pathLst>
          </a:custGeom>
          <a:solidFill>
            <a:schemeClr val="accent1">
              <a:lumOff val="16847"/>
            </a:schemeClr>
          </a:solidFill>
          <a:ln w="12700">
            <a:miter lim="400000"/>
          </a:ln>
        </p:spPr>
        <p:txBody>
          <a:bodyPr lIns="71436" tIns="71436" rIns="71436" bIns="71436"/>
          <a:lstStyle/>
          <a:p>
            <a:pPr algn="l" defTabSz="914400">
              <a:defRPr sz="3600" b="0">
                <a:latin typeface="Trebuchet MS" panose="020B0603020202020204"/>
                <a:ea typeface="Trebuchet MS" panose="020B0603020202020204"/>
                <a:cs typeface="Trebuchet MS" panose="020B0603020202020204"/>
                <a:sym typeface="Trebuchet MS" panose="020B0603020202020204"/>
              </a:defRPr>
            </a:pP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文本框 2"/>
          <p:cNvSpPr txBox="1"/>
          <p:nvPr>
            <p:custDataLst>
              <p:tags r:id="rId1"/>
            </p:custDataLst>
          </p:nvPr>
        </p:nvSpPr>
        <p:spPr>
          <a:xfrm>
            <a:off x="671830" y="378460"/>
            <a:ext cx="8260080" cy="1260475"/>
          </a:xfrm>
          <a:prstGeom prst="rect">
            <a:avLst/>
          </a:prstGeom>
          <a:noFill/>
        </p:spPr>
        <p:txBody>
          <a:bodyPr wrap="square" lIns="127000" tIns="50800" rIns="127000" bIns="50800" rtlCol="0" anchor="t" anchorCtr="0">
            <a:normAutofit/>
          </a:bodyPr>
          <a:p>
            <a:pPr marL="0" lvl="0" indent="0" algn="l" defTabSz="889000" rtl="0">
              <a:lnSpc>
                <a:spcPct val="90000"/>
              </a:lnSpc>
              <a:spcBef>
                <a:spcPct val="0"/>
              </a:spcBef>
              <a:spcAft>
                <a:spcPct val="35000"/>
              </a:spcAft>
              <a:buNone/>
            </a:pPr>
            <a:r>
              <a:rPr 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1.1 </a:t>
            </a:r>
            <a:r>
              <a:rPr lang="en-US" altLang="zh-CN" sz="44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MeterSphere </a:t>
            </a:r>
            <a:r>
              <a:rPr lang="zh-CN" altLang="en-US" sz="4400" kern="1200"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lt"/>
              </a:rPr>
              <a:t>介绍（续）</a:t>
            </a:r>
            <a:endParaRPr lang="zh-CN" altLang="en-US" sz="4400" kern="1200" spc="260" dirty="0">
              <a:solidFill>
                <a:schemeClr val="accent1">
                  <a:lumMod val="50000"/>
                </a:schemeClr>
              </a:solidFill>
              <a:uFillTx/>
              <a:latin typeface="微软雅黑" panose="020B0503020204020204" charset="-122"/>
              <a:ea typeface="微软雅黑" panose="020B0503020204020204" charset="-122"/>
              <a:cs typeface="微软雅黑" panose="020B0503020204020204" charset="-122"/>
              <a:sym typeface="+mn-lt"/>
            </a:endParaRPr>
          </a:p>
        </p:txBody>
      </p:sp>
      <p:sp>
        <p:nvSpPr>
          <p:cNvPr id="7" name="矩形 6"/>
          <p:cNvSpPr/>
          <p:nvPr>
            <p:custDataLst>
              <p:tags r:id="rId2"/>
            </p:custDataLst>
          </p:nvPr>
        </p:nvSpPr>
        <p:spPr>
          <a:xfrm flipH="1">
            <a:off x="20955" y="450215"/>
            <a:ext cx="147320" cy="864870"/>
          </a:xfrm>
          <a:prstGeom prst="rect">
            <a:avLst/>
          </a:prstGeom>
          <a:solidFill>
            <a:schemeClr val="accent1">
              <a:lumMod val="50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chemeClr val="accent1">
                  <a:lumMod val="50000"/>
                </a:schemeClr>
              </a:solidFill>
              <a:effectLst/>
              <a:uFillTx/>
              <a:latin typeface="+mn-lt"/>
              <a:ea typeface="+mn-ea"/>
              <a:cs typeface="+mn-cs"/>
              <a:sym typeface="微软雅黑" panose="020B0503020204020204" charset="-122"/>
            </a:endParaRPr>
          </a:p>
        </p:txBody>
      </p:sp>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8353_3*l_h_f*1_2_1"/>
  <p:tag name="KSO_WM_TEMPLATE_CATEGORY" val="diagram"/>
  <p:tag name="KSO_WM_TEMPLATE_INDEX" val="20218353"/>
  <p:tag name="KSO_WM_UNIT_LAYERLEVEL" val="1_1_1"/>
  <p:tag name="KSO_WM_TAG_VERSION" val="1.0"/>
  <p:tag name="KSO_WM_BEAUTIFY_FLAG" val="#wm#"/>
  <p:tag name="KSO_WM_UNIT_PRESET_TEXT" val="单击此处添加正文"/>
  <p:tag name="KSO_WM_UNIT_TEXT_FILL_FORE_SCHEMECOLOR_INDEX_BRIGHTNESS" val="0.25"/>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18353_3*l_h_i*1_3_1"/>
  <p:tag name="KSO_WM_TEMPLATE_CATEGORY" val="diagram"/>
  <p:tag name="KSO_WM_TEMPLATE_INDEX" val="20218353"/>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18353_3*l_h_f*1_3_1"/>
  <p:tag name="KSO_WM_TEMPLATE_CATEGORY" val="diagram"/>
  <p:tag name="KSO_WM_TEMPLATE_INDEX" val="20218353"/>
  <p:tag name="KSO_WM_UNIT_LAYERLEVEL" val="1_1_1"/>
  <p:tag name="KSO_WM_TAG_VERSION" val="1.0"/>
  <p:tag name="KSO_WM_BEAUTIFY_FLAG" val="#wm#"/>
  <p:tag name="KSO_WM_UNIT_PRESET_TEXT" val="单击此处添加正文"/>
  <p:tag name="KSO_WM_UNIT_TEXT_FILL_FORE_SCHEMECOLOR_INDEX_BRIGHTNESS" val="0.25"/>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SLIDE_ID" val="diagram20218353_3"/>
  <p:tag name="KSO_WM_TEMPLATE_SUBCATEGORY" val="0"/>
  <p:tag name="KSO_WM_TEMPLATE_MASTER_TYPE" val="0"/>
  <p:tag name="KSO_WM_TEMPLATE_COLOR_TYPE" val="0"/>
  <p:tag name="KSO_WM_SLIDE_TYPE" val="contents"/>
  <p:tag name="KSO_WM_SLIDE_SUBTYPE" val="diag"/>
  <p:tag name="KSO_WM_SLIDE_ITEM_CNT" val="5"/>
  <p:tag name="KSO_WM_SLIDE_INDEX" val="3"/>
  <p:tag name="KSO_WM_DIAGRAM_GROUP_CODE" val="l1-1"/>
  <p:tag name="KSO_WM_SLIDE_DIAGTYPE" val="l"/>
  <p:tag name="KSO_WM_TAG_VERSION" val="1.0"/>
  <p:tag name="KSO_WM_BEAUTIFY_FLAG" val="#wm#"/>
  <p:tag name="KSO_WM_TEMPLATE_CATEGORY" val="diagram"/>
  <p:tag name="KSO_WM_TEMPLATE_INDEX" val="20218353"/>
  <p:tag name="KSO_WM_SLIDE_LAYOUT" val="a_b_l"/>
  <p:tag name="KSO_WM_SLIDE_LAYOUT_CNT" val="1_1_1"/>
</p:tagLst>
</file>

<file path=ppt/tags/tag14.xml><?xml version="1.0" encoding="utf-8"?>
<p:tagLst xmlns:p="http://schemas.openxmlformats.org/presentationml/2006/main">
  <p:tag name="MH" val="20171102112856"/>
  <p:tag name="MH_LIBRARY" val="CONTENTS"/>
  <p:tag name="MH_TYPE" val="ENTRY"/>
  <p:tag name="ID" val="553516"/>
  <p:tag name="MH_ORDER" val="1"/>
  <p:tag name="KSO_WM_BEAUTIFY_FLAG" val=""/>
</p:tagLst>
</file>

<file path=ppt/tags/tag15.xml><?xml version="1.0" encoding="utf-8"?>
<p:tagLst xmlns:p="http://schemas.openxmlformats.org/presentationml/2006/main">
  <p:tag name="MH" val="20171102112856"/>
  <p:tag name="MH_LIBRARY" val="CONTENTS"/>
  <p:tag name="MH_TYPE" val="OTHERS"/>
  <p:tag name="ID" val="553516"/>
  <p:tag name="KSO_WM_BEAUTIFY_FLAG" val=""/>
</p:tagLst>
</file>

<file path=ppt/tags/tag16.xml><?xml version="1.0" encoding="utf-8"?>
<p:tagLst xmlns:p="http://schemas.openxmlformats.org/presentationml/2006/main">
  <p:tag name="MH" val="20171102112856"/>
  <p:tag name="MH_LIBRARY" val="CONTENTS"/>
  <p:tag name="MH_TYPE" val="OTHERS"/>
  <p:tag name="ID" val="553516"/>
  <p:tag name="KSO_WM_BEAUTIFY_FLAG" val=""/>
</p:tagLst>
</file>

<file path=ppt/tags/tag17.xml><?xml version="1.0" encoding="utf-8"?>
<p:tagLst xmlns:p="http://schemas.openxmlformats.org/presentationml/2006/main">
  <p:tag name="MH" val="20171102112856"/>
  <p:tag name="MH_LIBRARY" val="CONTENTS"/>
  <p:tag name="MH_TYPE" val="OTHERS"/>
  <p:tag name="ID" val="553516"/>
  <p:tag name="KSO_WM_BEAUTIFY_FLAG" val=""/>
</p:tagLst>
</file>

<file path=ppt/tags/tag18.xml><?xml version="1.0" encoding="utf-8"?>
<p:tagLst xmlns:p="http://schemas.openxmlformats.org/presentationml/2006/main">
  <p:tag name="MH" val="20171102112856"/>
  <p:tag name="MH_LIBRARY" val="CONTENTS"/>
  <p:tag name="MH_TYPE" val="OTHERS"/>
  <p:tag name="ID" val="553516"/>
  <p:tag name="KSO_WM_BEAUTIFY_FLAG" val=""/>
</p:tagLst>
</file>

<file path=ppt/tags/tag19.xml><?xml version="1.0" encoding="utf-8"?>
<p:tagLst xmlns:p="http://schemas.openxmlformats.org/presentationml/2006/main">
  <p:tag name="MH" val="20171102112856"/>
  <p:tag name="MH_LIBRARY" val="CONTENTS"/>
  <p:tag name="MH_TYPE" val="OTHERS"/>
  <p:tag name="ID" val="553516"/>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MH" val="20171102112856"/>
  <p:tag name="MH_LIBRARY" val="CONTENTS"/>
  <p:tag name="MH_TYPE" val="ENTRY"/>
  <p:tag name="ID" val="553516"/>
  <p:tag name="MH_ORDER" val="1"/>
  <p:tag name="KSO_WM_BEAUTIFY_FLAG" val=""/>
</p:tagLst>
</file>

<file path=ppt/tags/tag25.xml><?xml version="1.0" encoding="utf-8"?>
<p:tagLst xmlns:p="http://schemas.openxmlformats.org/presentationml/2006/main">
  <p:tag name="MH" val="20171102112856"/>
  <p:tag name="MH_LIBRARY" val="CONTENTS"/>
  <p:tag name="MH_TYPE" val="OTHERS"/>
  <p:tag name="ID" val="553516"/>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218353_3*i*3"/>
  <p:tag name="KSO_WM_TEMPLATE_CATEGORY" val="diagram"/>
  <p:tag name="KSO_WM_TEMPLATE_INDEX" val="20218353"/>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5.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diagram20218353_3*b*1"/>
  <p:tag name="KSO_WM_TEMPLATE_CATEGORY" val="diagram"/>
  <p:tag name="KSO_WM_TEMPLATE_INDEX" val="20218353"/>
  <p:tag name="KSO_WM_UNIT_LAYERLEVEL" val="1"/>
  <p:tag name="KSO_WM_TAG_VERSION" val="1.0"/>
  <p:tag name="KSO_WM_BEAUTIFY_FLAG" val="#wm#"/>
  <p:tag name="KSO_WM_UNIT_PRESET_TEXT" val="目录"/>
  <p:tag name="KSO_WM_UNIT_TEXT_FILL_FORE_SCHEMECOLOR_INDEX_BRIGHTNESS" val="0"/>
  <p:tag name="KSO_WM_UNIT_TEXT_FILL_FORE_SCHEMECOLOR_INDEX" val="5"/>
  <p:tag name="KSO_WM_UNIT_TEXT_FILL_TYPE" val="1"/>
  <p:tag name="KSO_WM_UNIT_USESOURCEFORMAT_APPLY" val="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UNIT_PLACING_PICTURE_USER_VIEWPORT" val="{&quot;height&quot;:4584,&quot;width&quot;:6516}"/>
</p:tagLst>
</file>

<file path=ppt/tags/tag6.xml><?xml version="1.0" encoding="utf-8"?>
<p:tagLst xmlns:p="http://schemas.openxmlformats.org/presentationml/2006/main">
  <p:tag name="KSO_WM_UNIT_ISCONTENTSTITLE" val="1"/>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18353_3*a*1"/>
  <p:tag name="KSO_WM_TEMPLATE_CATEGORY" val="diagram"/>
  <p:tag name="KSO_WM_TEMPLATE_INDEX" val="20218353"/>
  <p:tag name="KSO_WM_UNIT_LAYERLEVEL" val="1"/>
  <p:tag name="KSO_WM_TAG_VERSION" val="1.0"/>
  <p:tag name="KSO_WM_BEAUTIFY_FLAG" val="#wm#"/>
  <p:tag name="KSO_WM_UNIT_PRESET_TEXT" val="CONTENTS"/>
  <p:tag name="KSO_WM_UNIT_TEXT_FILL_FORE_SCHEMECOLOR_INDEX_BRIGHTNESS" val="0"/>
  <p:tag name="KSO_WM_UNIT_TEXT_FILL_FORE_SCHEMECOLOR_INDEX" val="5"/>
  <p:tag name="KSO_WM_UNIT_TEXT_FILL_TYPE" val="1"/>
  <p:tag name="KSO_WM_UNIT_USESOURCEFORMAT_APPLY" val="1"/>
</p:tagLst>
</file>

<file path=ppt/tags/tag60.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UNIT_PLACING_PICTURE_USER_VIEWPORT" val="{&quot;height&quot;:11027,&quot;width&quot;:4866}"/>
</p:tagLst>
</file>

<file path=ppt/tags/tag63.xml><?xml version="1.0" encoding="utf-8"?>
<p:tagLst xmlns:p="http://schemas.openxmlformats.org/presentationml/2006/main">
  <p:tag name="KSO_WM_UNIT_PLACING_PICTURE_USER_VIEWPORT" val="{&quot;height&quot;:10200,&quot;width&quot;:15192}"/>
</p:tagLst>
</file>

<file path=ppt/tags/tag6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18353_3*l_h_i*1_1_1"/>
  <p:tag name="KSO_WM_TEMPLATE_CATEGORY" val="diagram"/>
  <p:tag name="KSO_WM_TEMPLATE_INDEX" val="20218353"/>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PP_MARK_KEY" val="6957ab56-f269-4e43-a859-720ac5b77114"/>
  <p:tag name="COMMONDATA" val="eyJoZGlkIjoiNDRiMTk4ODIzODAzN2IzZDgyZjE0OGNjODIwYWZmZjYifQ=="/>
</p:tagLst>
</file>

<file path=ppt/tags/tag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8353_3*l_h_f*1_1_1"/>
  <p:tag name="KSO_WM_TEMPLATE_CATEGORY" val="diagram"/>
  <p:tag name="KSO_WM_TEMPLATE_INDEX" val="20218353"/>
  <p:tag name="KSO_WM_UNIT_LAYERLEVEL" val="1_1_1"/>
  <p:tag name="KSO_WM_TAG_VERSION" val="1.0"/>
  <p:tag name="KSO_WM_BEAUTIFY_FLAG" val="#wm#"/>
  <p:tag name="KSO_WM_UNIT_PRESET_TEXT" val="单击此处添加正文"/>
  <p:tag name="KSO_WM_UNIT_TEXT_FILL_FORE_SCHEMECOLOR_INDEX_BRIGHTNESS" val="0.25"/>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18353_3*l_h_i*1_2_1"/>
  <p:tag name="KSO_WM_TEMPLATE_CATEGORY" val="diagram"/>
  <p:tag name="KSO_WM_TEMPLATE_INDEX" val="20218353"/>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微软雅黑"/>
        <a:ea typeface="微软雅黑"/>
        <a:cs typeface="微软雅黑"/>
      </a:majorFont>
      <a:minorFont>
        <a:latin typeface="微软雅黑"/>
        <a:ea typeface="微软雅黑"/>
        <a:cs typeface="微软雅黑"/>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微软雅黑"/>
        <a:ea typeface="微软雅黑"/>
        <a:cs typeface="微软雅黑"/>
      </a:majorFont>
      <a:minorFont>
        <a:latin typeface="微软雅黑"/>
        <a:ea typeface="微软雅黑"/>
        <a:cs typeface="微软雅黑"/>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微软雅黑"/>
        <a:cs typeface="微软雅黑"/>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微软雅黑"/>
        <a:font script="Jpan" typeface="ＭＳ Ｐゴシック"/>
        <a:font script="Hang" typeface="맑은 고딕"/>
        <a:font script="Hans" typeface="宋体"/>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4140</Words>
  <Application>WPS 演示</Application>
  <PresentationFormat>自定义</PresentationFormat>
  <Paragraphs>796</Paragraphs>
  <Slides>26</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26</vt:i4>
      </vt:variant>
    </vt:vector>
  </HeadingPairs>
  <TitlesOfParts>
    <vt:vector size="48" baseType="lpstr">
      <vt:lpstr>Arial</vt:lpstr>
      <vt:lpstr>宋体</vt:lpstr>
      <vt:lpstr>Wingdings</vt:lpstr>
      <vt:lpstr>Helvetica Neue</vt:lpstr>
      <vt:lpstr>Helvetica Neue Medium</vt:lpstr>
      <vt:lpstr>微软雅黑</vt:lpstr>
      <vt:lpstr>Helvetica Neue Light</vt:lpstr>
      <vt:lpstr>Calibri</vt:lpstr>
      <vt:lpstr>Helvetica</vt:lpstr>
      <vt:lpstr>Times New Roman Bold</vt:lpstr>
      <vt:lpstr>Times New Roman</vt:lpstr>
      <vt:lpstr>黑体</vt:lpstr>
      <vt:lpstr>思源黑体 CN Regular</vt:lpstr>
      <vt:lpstr>Bahnschrift SemiLight SemiConde</vt:lpstr>
      <vt:lpstr>Bahnschrift</vt:lpstr>
      <vt:lpstr>Apple Braille</vt:lpstr>
      <vt:lpstr>Segoe Print</vt:lpstr>
      <vt:lpstr>Trebuchet MS</vt:lpstr>
      <vt:lpstr>Arial Unicode MS</vt:lpstr>
      <vt:lpstr>Wingdings</vt:lpstr>
      <vt:lpstr>Calibri</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Larson</cp:lastModifiedBy>
  <cp:revision>202</cp:revision>
  <dcterms:created xsi:type="dcterms:W3CDTF">2023-10-13T06:29:00Z</dcterms:created>
  <dcterms:modified xsi:type="dcterms:W3CDTF">2023-11-27T02:26:01Z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8C5ACEB28E1CFF0193022565A15FCF00_43</vt:lpwstr>
  </property>
  <property fmtid="{D5CDD505-2E9C-101B-9397-08002B2CF9AE}" pid="3" name="KSOProductBuildVer">
    <vt:lpwstr>2052-12.1.0.15712</vt:lpwstr>
  </property>
</Properties>
</file>